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78" r:id="rId4"/>
    <p:sldId id="266" r:id="rId5"/>
    <p:sldId id="265" r:id="rId6"/>
    <p:sldId id="264" r:id="rId7"/>
    <p:sldId id="273" r:id="rId8"/>
    <p:sldId id="263" r:id="rId9"/>
    <p:sldId id="274" r:id="rId10"/>
    <p:sldId id="275" r:id="rId11"/>
    <p:sldId id="262" r:id="rId12"/>
    <p:sldId id="276" r:id="rId13"/>
    <p:sldId id="261" r:id="rId14"/>
    <p:sldId id="279" r:id="rId15"/>
    <p:sldId id="280" r:id="rId16"/>
    <p:sldId id="281" r:id="rId17"/>
    <p:sldId id="271" r:id="rId18"/>
    <p:sldId id="272" r:id="rId19"/>
    <p:sldId id="277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EC2"/>
    <a:srgbClr val="005186"/>
    <a:srgbClr val="A3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694"/>
  </p:normalViewPr>
  <p:slideViewPr>
    <p:cSldViewPr snapToGrid="0">
      <p:cViewPr varScale="1">
        <p:scale>
          <a:sx n="114" d="100"/>
          <a:sy n="114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rfile03\common\&#1054;_&#1088;&#1072;&#1089;&#1082;&#1088;_&#1080;&#1085;&#1092;\&#1043;&#1054;&#1044;&#1054;&#1042;&#1054;&#1049;%20&#1054;&#1058;&#1063;&#1045;&#1058;%20&#1052;&#1056;&#1057;&#1050;%20&#1057;&#1048;&#1041;&#1048;&#1056;&#1048;\&#1043;&#1054;&#1044;&#1054;&#1042;&#1054;&#1049;%20&#1054;&#1058;&#1063;&#1045;&#1058;%202020\&#1043;&#1086;&#1076;&#1086;&#1074;&#1086;&#1081;%20&#1086;&#1090;&#1095;&#1077;&#1090;\&#1043;&#1088;&#1072;&#1092;&#1080;&#1082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ronin_dn\Desktop\&#1055;&#1088;&#1077;&#1079;&#1077;&#1085;&#1090;&#1072;&#1094;&#1080;&#1103;\&#1044;&#1080;&#1085;&#1072;&#1084;&#1080;&#1082;&#1072;%20&#1082;&#1088;&#1077;&#1076;&#1080;&#1090;&#1085;&#1086;&#1075;&#1086;%20&#1087;&#1086;&#1088;&#1090;&#1092;&#1077;&#1083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rfile03\common\&#1044;%20&#1050;&#1057;\&#1044;&#1048;&#1055;%20-%202008\&#1054;&#1090;&#1095;&#1077;&#1090;&#1099;%20&#1087;&#1086;%20&#1048;&#1055;&#1056;%20&#1079;&#1072;%202017%20&#1075;&#1086;&#1076;\3%20&#1082;&#1074;&#1072;&#1088;&#1090;&#1072;&#1083;\&#1041;&#1055;\&#1058;&#1072;&#1073;&#1083;&#1080;&#1094;&#1072;%20&#1048;&#1089;&#1090;&#1086;&#1095;&#1085;&#1080;&#1082;&#1080;%209%20&#1084;&#1077;&#10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27556391771729"/>
          <c:y val="0.16094896519545487"/>
          <c:w val="0.4277861430857553"/>
          <c:h val="0.7249825951434728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3A-4D54-8E47-1227A65E5B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3A-4D54-8E47-1227A65E5B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3A-4D54-8E47-1227A65E5B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3A-4D54-8E47-1227A65E5BB3}"/>
              </c:ext>
            </c:extLst>
          </c:dPt>
          <c:dLbls>
            <c:dLbl>
              <c:idx val="0"/>
              <c:layout>
                <c:manualLayout>
                  <c:x val="0.15235938951711234"/>
                  <c:y val="0.143209176486911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ПАО "Россети"
</a:t>
                    </a:r>
                    <a:r>
                      <a:rPr lang="ru-RU" dirty="0" smtClean="0"/>
                      <a:t>57,84%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3A-4D54-8E47-1227A65E5BB3}"/>
                </c:ext>
              </c:extLst>
            </c:dLbl>
            <c:dLbl>
              <c:idx val="1"/>
              <c:layout>
                <c:manualLayout>
                  <c:x val="-0.15775817885901494"/>
                  <c:y val="3.62396431232147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ERGLIS LIMITED
</a:t>
                    </a:r>
                    <a:r>
                      <a:rPr lang="en-US" dirty="0" smtClean="0"/>
                      <a:t>20,10%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3A-4D54-8E47-1227A65E5BB3}"/>
                </c:ext>
              </c:extLst>
            </c:dLbl>
            <c:dLbl>
              <c:idx val="2"/>
              <c:layout>
                <c:manualLayout>
                  <c:x val="-0.17885643178435612"/>
                  <c:y val="-2.1152714603911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AIM Capital SE
</a:t>
                    </a:r>
                    <a:r>
                      <a:rPr lang="en-US" dirty="0" smtClean="0"/>
                      <a:t>18,23%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3A-4D54-8E47-1227A65E5BB3}"/>
                </c:ext>
              </c:extLst>
            </c:dLbl>
            <c:dLbl>
              <c:idx val="3"/>
              <c:layout>
                <c:manualLayout>
                  <c:x val="-0.16658982385208143"/>
                  <c:y val="-0.148729127386712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Прочие</a:t>
                    </a:r>
                    <a:r>
                      <a:rPr lang="ru-RU" baseline="0" dirty="0" smtClean="0"/>
                      <a:t> акционеры</a:t>
                    </a:r>
                  </a:p>
                  <a:p>
                    <a:pPr>
                      <a:defRPr/>
                    </a:pPr>
                    <a:r>
                      <a:rPr lang="ru-RU" baseline="0" dirty="0" smtClean="0"/>
                      <a:t>3,83%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PF Din Text Cond Pro Light" panose="02000000000000000000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60102123995607"/>
                      <c:h val="0.227106252299777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03A-4D54-8E47-1227A65E5BB3}"/>
                </c:ext>
              </c:extLst>
            </c:dLbl>
            <c:dLbl>
              <c:idx val="4"/>
              <c:layout>
                <c:manualLayout>
                  <c:x val="-1.4799879156210637E-2"/>
                  <c:y val="-0.169772101583823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акционеры
</a:t>
                    </a:r>
                    <a:r>
                      <a:rPr lang="ru-RU" dirty="0" smtClean="0"/>
                      <a:t>4,03%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3A-4D54-8E47-1227A65E5B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PF Din Text Cond Pro Light" panose="020000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4999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Лист1!$C$5:$C$8</c:f>
              <c:strCache>
                <c:ptCount val="4"/>
                <c:pt idx="0">
                  <c:v>ПАО "Россети"</c:v>
                </c:pt>
                <c:pt idx="1">
                  <c:v>ЭРГЛИС ЛИМИТЕД (ERGLIS LIMITED)</c:v>
                </c:pt>
                <c:pt idx="2">
                  <c:v>АИМ Капитал СЕ (AIM Capital SE)</c:v>
                </c:pt>
                <c:pt idx="3">
                  <c:v>Прочие акционеры</c:v>
                </c:pt>
              </c:strCache>
            </c:strRef>
          </c:cat>
          <c:val>
            <c:numRef>
              <c:f>Лист1!$G$5:$G$8</c:f>
              <c:numCache>
                <c:formatCode>0.00%</c:formatCode>
                <c:ptCount val="4"/>
                <c:pt idx="0">
                  <c:v>0.57844838373458451</c:v>
                </c:pt>
                <c:pt idx="1">
                  <c:v>0.20099874900009479</c:v>
                </c:pt>
                <c:pt idx="2" formatCode="0.0%">
                  <c:v>0.18234391117159041</c:v>
                </c:pt>
                <c:pt idx="3">
                  <c:v>3.8208956093730241E-2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03A-4D54-8E47-1227A65E5BB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6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latin typeface="PF Din Text Cond Pro Light" panose="02000000000000000000" pitchFamily="2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'Котировки РС +индексы'!$B$1</c:f>
              <c:strCache>
                <c:ptCount val="1"/>
                <c:pt idx="0">
                  <c:v>Россети Сибирь +25,3%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'Котировки РС +индексы'!$A$2:$A$252</c:f>
              <c:numCache>
                <c:formatCode>m/d/yyyy</c:formatCode>
                <c:ptCount val="251"/>
                <c:pt idx="0">
                  <c:v>43829</c:v>
                </c:pt>
                <c:pt idx="1">
                  <c:v>43833</c:v>
                </c:pt>
                <c:pt idx="2">
                  <c:v>43836</c:v>
                </c:pt>
                <c:pt idx="3">
                  <c:v>43838</c:v>
                </c:pt>
                <c:pt idx="4">
                  <c:v>43839</c:v>
                </c:pt>
                <c:pt idx="5">
                  <c:v>43840</c:v>
                </c:pt>
                <c:pt idx="6">
                  <c:v>43843</c:v>
                </c:pt>
                <c:pt idx="7">
                  <c:v>43844</c:v>
                </c:pt>
                <c:pt idx="8">
                  <c:v>43845</c:v>
                </c:pt>
                <c:pt idx="9">
                  <c:v>43846</c:v>
                </c:pt>
                <c:pt idx="10">
                  <c:v>43847</c:v>
                </c:pt>
                <c:pt idx="11">
                  <c:v>43850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43878</c:v>
                </c:pt>
                <c:pt idx="32">
                  <c:v>43879</c:v>
                </c:pt>
                <c:pt idx="33">
                  <c:v>43880</c:v>
                </c:pt>
                <c:pt idx="34">
                  <c:v>43881</c:v>
                </c:pt>
                <c:pt idx="35">
                  <c:v>43882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43900</c:v>
                </c:pt>
                <c:pt idx="46">
                  <c:v>43901</c:v>
                </c:pt>
                <c:pt idx="47">
                  <c:v>43902</c:v>
                </c:pt>
                <c:pt idx="48">
                  <c:v>43903</c:v>
                </c:pt>
                <c:pt idx="49">
                  <c:v>43906</c:v>
                </c:pt>
                <c:pt idx="50">
                  <c:v>43907</c:v>
                </c:pt>
                <c:pt idx="51">
                  <c:v>43908</c:v>
                </c:pt>
                <c:pt idx="52">
                  <c:v>43909</c:v>
                </c:pt>
                <c:pt idx="53">
                  <c:v>43910</c:v>
                </c:pt>
                <c:pt idx="54">
                  <c:v>43913</c:v>
                </c:pt>
                <c:pt idx="55">
                  <c:v>43914</c:v>
                </c:pt>
                <c:pt idx="56">
                  <c:v>43915</c:v>
                </c:pt>
                <c:pt idx="57">
                  <c:v>43916</c:v>
                </c:pt>
                <c:pt idx="58">
                  <c:v>43917</c:v>
                </c:pt>
                <c:pt idx="59">
                  <c:v>43920</c:v>
                </c:pt>
                <c:pt idx="60">
                  <c:v>43921</c:v>
                </c:pt>
                <c:pt idx="61">
                  <c:v>43922</c:v>
                </c:pt>
                <c:pt idx="62">
                  <c:v>43923</c:v>
                </c:pt>
                <c:pt idx="63">
                  <c:v>43924</c:v>
                </c:pt>
                <c:pt idx="64">
                  <c:v>43927</c:v>
                </c:pt>
                <c:pt idx="65">
                  <c:v>43928</c:v>
                </c:pt>
                <c:pt idx="66">
                  <c:v>43929</c:v>
                </c:pt>
                <c:pt idx="67">
                  <c:v>43930</c:v>
                </c:pt>
                <c:pt idx="68">
                  <c:v>43931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  <c:pt idx="72">
                  <c:v>43937</c:v>
                </c:pt>
                <c:pt idx="73">
                  <c:v>43938</c:v>
                </c:pt>
                <c:pt idx="74">
                  <c:v>43941</c:v>
                </c:pt>
                <c:pt idx="75">
                  <c:v>43942</c:v>
                </c:pt>
                <c:pt idx="76">
                  <c:v>43943</c:v>
                </c:pt>
                <c:pt idx="77">
                  <c:v>43944</c:v>
                </c:pt>
                <c:pt idx="78">
                  <c:v>43945</c:v>
                </c:pt>
                <c:pt idx="79">
                  <c:v>43948</c:v>
                </c:pt>
                <c:pt idx="80">
                  <c:v>43949</c:v>
                </c:pt>
                <c:pt idx="81">
                  <c:v>43950</c:v>
                </c:pt>
                <c:pt idx="82">
                  <c:v>43951</c:v>
                </c:pt>
                <c:pt idx="83">
                  <c:v>43955</c:v>
                </c:pt>
                <c:pt idx="84">
                  <c:v>43956</c:v>
                </c:pt>
                <c:pt idx="85">
                  <c:v>43957</c:v>
                </c:pt>
                <c:pt idx="86">
                  <c:v>43958</c:v>
                </c:pt>
                <c:pt idx="87">
                  <c:v>43959</c:v>
                </c:pt>
                <c:pt idx="88">
                  <c:v>43963</c:v>
                </c:pt>
                <c:pt idx="89">
                  <c:v>43964</c:v>
                </c:pt>
                <c:pt idx="90">
                  <c:v>43965</c:v>
                </c:pt>
                <c:pt idx="91">
                  <c:v>43966</c:v>
                </c:pt>
                <c:pt idx="92">
                  <c:v>43969</c:v>
                </c:pt>
                <c:pt idx="93">
                  <c:v>43970</c:v>
                </c:pt>
                <c:pt idx="94">
                  <c:v>43971</c:v>
                </c:pt>
                <c:pt idx="95">
                  <c:v>43972</c:v>
                </c:pt>
                <c:pt idx="96">
                  <c:v>43973</c:v>
                </c:pt>
                <c:pt idx="97">
                  <c:v>43976</c:v>
                </c:pt>
                <c:pt idx="98">
                  <c:v>43977</c:v>
                </c:pt>
                <c:pt idx="99">
                  <c:v>43978</c:v>
                </c:pt>
                <c:pt idx="100">
                  <c:v>43979</c:v>
                </c:pt>
                <c:pt idx="101">
                  <c:v>43980</c:v>
                </c:pt>
                <c:pt idx="102">
                  <c:v>43983</c:v>
                </c:pt>
                <c:pt idx="103">
                  <c:v>43984</c:v>
                </c:pt>
                <c:pt idx="104">
                  <c:v>43985</c:v>
                </c:pt>
                <c:pt idx="105">
                  <c:v>43986</c:v>
                </c:pt>
                <c:pt idx="106">
                  <c:v>43987</c:v>
                </c:pt>
                <c:pt idx="107">
                  <c:v>43990</c:v>
                </c:pt>
                <c:pt idx="108">
                  <c:v>43991</c:v>
                </c:pt>
                <c:pt idx="109">
                  <c:v>43992</c:v>
                </c:pt>
                <c:pt idx="110">
                  <c:v>43993</c:v>
                </c:pt>
                <c:pt idx="111">
                  <c:v>43997</c:v>
                </c:pt>
                <c:pt idx="112">
                  <c:v>43998</c:v>
                </c:pt>
                <c:pt idx="113">
                  <c:v>43999</c:v>
                </c:pt>
                <c:pt idx="114">
                  <c:v>44000</c:v>
                </c:pt>
                <c:pt idx="115">
                  <c:v>44001</c:v>
                </c:pt>
                <c:pt idx="116">
                  <c:v>44004</c:v>
                </c:pt>
                <c:pt idx="117">
                  <c:v>44005</c:v>
                </c:pt>
                <c:pt idx="118">
                  <c:v>44007</c:v>
                </c:pt>
                <c:pt idx="119">
                  <c:v>44008</c:v>
                </c:pt>
                <c:pt idx="120">
                  <c:v>44011</c:v>
                </c:pt>
                <c:pt idx="121">
                  <c:v>44012</c:v>
                </c:pt>
                <c:pt idx="122">
                  <c:v>44014</c:v>
                </c:pt>
                <c:pt idx="123">
                  <c:v>44015</c:v>
                </c:pt>
                <c:pt idx="124">
                  <c:v>44018</c:v>
                </c:pt>
                <c:pt idx="125">
                  <c:v>44019</c:v>
                </c:pt>
                <c:pt idx="126">
                  <c:v>44020</c:v>
                </c:pt>
                <c:pt idx="127">
                  <c:v>44021</c:v>
                </c:pt>
                <c:pt idx="128">
                  <c:v>44022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44032</c:v>
                </c:pt>
                <c:pt idx="135">
                  <c:v>44033</c:v>
                </c:pt>
                <c:pt idx="136">
                  <c:v>44034</c:v>
                </c:pt>
                <c:pt idx="137">
                  <c:v>44035</c:v>
                </c:pt>
                <c:pt idx="138">
                  <c:v>44036</c:v>
                </c:pt>
                <c:pt idx="139">
                  <c:v>44039</c:v>
                </c:pt>
                <c:pt idx="140">
                  <c:v>44040</c:v>
                </c:pt>
                <c:pt idx="141">
                  <c:v>44041</c:v>
                </c:pt>
                <c:pt idx="142">
                  <c:v>44042</c:v>
                </c:pt>
                <c:pt idx="143">
                  <c:v>44043</c:v>
                </c:pt>
                <c:pt idx="144">
                  <c:v>44046</c:v>
                </c:pt>
                <c:pt idx="145">
                  <c:v>44047</c:v>
                </c:pt>
                <c:pt idx="146">
                  <c:v>44048</c:v>
                </c:pt>
                <c:pt idx="147">
                  <c:v>44049</c:v>
                </c:pt>
                <c:pt idx="148">
                  <c:v>44050</c:v>
                </c:pt>
                <c:pt idx="149">
                  <c:v>44053</c:v>
                </c:pt>
                <c:pt idx="150">
                  <c:v>44054</c:v>
                </c:pt>
                <c:pt idx="151">
                  <c:v>44055</c:v>
                </c:pt>
                <c:pt idx="152">
                  <c:v>44056</c:v>
                </c:pt>
                <c:pt idx="153">
                  <c:v>44057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44067</c:v>
                </c:pt>
                <c:pt idx="160">
                  <c:v>44068</c:v>
                </c:pt>
                <c:pt idx="161">
                  <c:v>44069</c:v>
                </c:pt>
                <c:pt idx="162">
                  <c:v>44070</c:v>
                </c:pt>
                <c:pt idx="163">
                  <c:v>44071</c:v>
                </c:pt>
                <c:pt idx="164">
                  <c:v>44074</c:v>
                </c:pt>
                <c:pt idx="165">
                  <c:v>44075</c:v>
                </c:pt>
                <c:pt idx="166">
                  <c:v>44076</c:v>
                </c:pt>
                <c:pt idx="167">
                  <c:v>44077</c:v>
                </c:pt>
                <c:pt idx="168">
                  <c:v>44078</c:v>
                </c:pt>
                <c:pt idx="169">
                  <c:v>44081</c:v>
                </c:pt>
                <c:pt idx="170">
                  <c:v>44082</c:v>
                </c:pt>
                <c:pt idx="171">
                  <c:v>44083</c:v>
                </c:pt>
                <c:pt idx="172">
                  <c:v>44084</c:v>
                </c:pt>
                <c:pt idx="173">
                  <c:v>44085</c:v>
                </c:pt>
                <c:pt idx="174">
                  <c:v>44088</c:v>
                </c:pt>
                <c:pt idx="175">
                  <c:v>44089</c:v>
                </c:pt>
                <c:pt idx="176">
                  <c:v>44090</c:v>
                </c:pt>
                <c:pt idx="177">
                  <c:v>44091</c:v>
                </c:pt>
                <c:pt idx="178">
                  <c:v>44092</c:v>
                </c:pt>
                <c:pt idx="179">
                  <c:v>44095</c:v>
                </c:pt>
                <c:pt idx="180">
                  <c:v>44096</c:v>
                </c:pt>
                <c:pt idx="181">
                  <c:v>44097</c:v>
                </c:pt>
                <c:pt idx="182">
                  <c:v>44098</c:v>
                </c:pt>
                <c:pt idx="183">
                  <c:v>44099</c:v>
                </c:pt>
                <c:pt idx="184">
                  <c:v>44102</c:v>
                </c:pt>
                <c:pt idx="185">
                  <c:v>44103</c:v>
                </c:pt>
                <c:pt idx="186">
                  <c:v>44104</c:v>
                </c:pt>
                <c:pt idx="187">
                  <c:v>44105</c:v>
                </c:pt>
                <c:pt idx="188">
                  <c:v>44106</c:v>
                </c:pt>
                <c:pt idx="189">
                  <c:v>44109</c:v>
                </c:pt>
                <c:pt idx="190">
                  <c:v>44110</c:v>
                </c:pt>
                <c:pt idx="191">
                  <c:v>44111</c:v>
                </c:pt>
                <c:pt idx="192">
                  <c:v>44112</c:v>
                </c:pt>
                <c:pt idx="193">
                  <c:v>44113</c:v>
                </c:pt>
                <c:pt idx="194">
                  <c:v>44116</c:v>
                </c:pt>
                <c:pt idx="195">
                  <c:v>44117</c:v>
                </c:pt>
                <c:pt idx="196">
                  <c:v>44118</c:v>
                </c:pt>
                <c:pt idx="197">
                  <c:v>44119</c:v>
                </c:pt>
                <c:pt idx="198">
                  <c:v>44120</c:v>
                </c:pt>
                <c:pt idx="199">
                  <c:v>44123</c:v>
                </c:pt>
                <c:pt idx="200">
                  <c:v>44124</c:v>
                </c:pt>
                <c:pt idx="201">
                  <c:v>44125</c:v>
                </c:pt>
                <c:pt idx="202">
                  <c:v>44126</c:v>
                </c:pt>
                <c:pt idx="203">
                  <c:v>44127</c:v>
                </c:pt>
                <c:pt idx="204">
                  <c:v>44130</c:v>
                </c:pt>
                <c:pt idx="205">
                  <c:v>44131</c:v>
                </c:pt>
                <c:pt idx="206">
                  <c:v>44132</c:v>
                </c:pt>
                <c:pt idx="207">
                  <c:v>44133</c:v>
                </c:pt>
                <c:pt idx="208">
                  <c:v>44134</c:v>
                </c:pt>
                <c:pt idx="209">
                  <c:v>44137</c:v>
                </c:pt>
                <c:pt idx="210">
                  <c:v>44138</c:v>
                </c:pt>
                <c:pt idx="211">
                  <c:v>44140</c:v>
                </c:pt>
                <c:pt idx="212">
                  <c:v>44141</c:v>
                </c:pt>
                <c:pt idx="213">
                  <c:v>44144</c:v>
                </c:pt>
                <c:pt idx="214">
                  <c:v>44145</c:v>
                </c:pt>
                <c:pt idx="215">
                  <c:v>44146</c:v>
                </c:pt>
                <c:pt idx="216">
                  <c:v>44147</c:v>
                </c:pt>
                <c:pt idx="217">
                  <c:v>44148</c:v>
                </c:pt>
                <c:pt idx="218">
                  <c:v>44151</c:v>
                </c:pt>
                <c:pt idx="219">
                  <c:v>44152</c:v>
                </c:pt>
                <c:pt idx="220">
                  <c:v>44153</c:v>
                </c:pt>
                <c:pt idx="221">
                  <c:v>44154</c:v>
                </c:pt>
                <c:pt idx="222">
                  <c:v>44155</c:v>
                </c:pt>
                <c:pt idx="223">
                  <c:v>44158</c:v>
                </c:pt>
                <c:pt idx="224">
                  <c:v>44159</c:v>
                </c:pt>
                <c:pt idx="225">
                  <c:v>44160</c:v>
                </c:pt>
                <c:pt idx="226">
                  <c:v>44161</c:v>
                </c:pt>
                <c:pt idx="227">
                  <c:v>44162</c:v>
                </c:pt>
                <c:pt idx="228">
                  <c:v>44165</c:v>
                </c:pt>
                <c:pt idx="229">
                  <c:v>44166</c:v>
                </c:pt>
                <c:pt idx="230">
                  <c:v>44167</c:v>
                </c:pt>
                <c:pt idx="231">
                  <c:v>44168</c:v>
                </c:pt>
                <c:pt idx="232">
                  <c:v>44169</c:v>
                </c:pt>
                <c:pt idx="233">
                  <c:v>44172</c:v>
                </c:pt>
                <c:pt idx="234">
                  <c:v>44173</c:v>
                </c:pt>
                <c:pt idx="235">
                  <c:v>44174</c:v>
                </c:pt>
                <c:pt idx="236">
                  <c:v>44175</c:v>
                </c:pt>
                <c:pt idx="237">
                  <c:v>44176</c:v>
                </c:pt>
                <c:pt idx="238">
                  <c:v>44179</c:v>
                </c:pt>
                <c:pt idx="239">
                  <c:v>44180</c:v>
                </c:pt>
                <c:pt idx="240">
                  <c:v>44181</c:v>
                </c:pt>
                <c:pt idx="241">
                  <c:v>44182</c:v>
                </c:pt>
                <c:pt idx="242">
                  <c:v>44183</c:v>
                </c:pt>
                <c:pt idx="243">
                  <c:v>44186</c:v>
                </c:pt>
                <c:pt idx="244">
                  <c:v>44187</c:v>
                </c:pt>
                <c:pt idx="245">
                  <c:v>44188</c:v>
                </c:pt>
                <c:pt idx="246">
                  <c:v>44189</c:v>
                </c:pt>
                <c:pt idx="247">
                  <c:v>44190</c:v>
                </c:pt>
                <c:pt idx="248">
                  <c:v>44193</c:v>
                </c:pt>
                <c:pt idx="249">
                  <c:v>44194</c:v>
                </c:pt>
                <c:pt idx="250">
                  <c:v>44195</c:v>
                </c:pt>
              </c:numCache>
            </c:numRef>
          </c:cat>
          <c:val>
            <c:numRef>
              <c:f>'Котировки РС +индексы'!$B$2:$B$252</c:f>
              <c:numCache>
                <c:formatCode>General</c:formatCode>
                <c:ptCount val="251"/>
                <c:pt idx="0">
                  <c:v>0.30599999999999999</c:v>
                </c:pt>
                <c:pt idx="1">
                  <c:v>0.30399999999999999</c:v>
                </c:pt>
                <c:pt idx="2">
                  <c:v>0.29049999999999998</c:v>
                </c:pt>
                <c:pt idx="3">
                  <c:v>0.27850000000000003</c:v>
                </c:pt>
                <c:pt idx="4">
                  <c:v>0.28149999999999997</c:v>
                </c:pt>
                <c:pt idx="5">
                  <c:v>0.27900000000000003</c:v>
                </c:pt>
                <c:pt idx="6">
                  <c:v>0.27150000000000002</c:v>
                </c:pt>
                <c:pt idx="7">
                  <c:v>0.27200000000000002</c:v>
                </c:pt>
                <c:pt idx="8">
                  <c:v>0.27150000000000002</c:v>
                </c:pt>
                <c:pt idx="9">
                  <c:v>0.27100000000000002</c:v>
                </c:pt>
                <c:pt idx="10">
                  <c:v>0.27100000000000002</c:v>
                </c:pt>
                <c:pt idx="11">
                  <c:v>0.27200000000000002</c:v>
                </c:pt>
                <c:pt idx="12">
                  <c:v>0.26900000000000002</c:v>
                </c:pt>
                <c:pt idx="13">
                  <c:v>0.26</c:v>
                </c:pt>
                <c:pt idx="14">
                  <c:v>0.2525</c:v>
                </c:pt>
                <c:pt idx="15">
                  <c:v>0.25700000000000001</c:v>
                </c:pt>
                <c:pt idx="16">
                  <c:v>0.26200000000000001</c:v>
                </c:pt>
                <c:pt idx="17">
                  <c:v>0.26050000000000001</c:v>
                </c:pt>
                <c:pt idx="18">
                  <c:v>0.26300000000000001</c:v>
                </c:pt>
                <c:pt idx="19">
                  <c:v>0.25800000000000001</c:v>
                </c:pt>
                <c:pt idx="20">
                  <c:v>0.25700000000000001</c:v>
                </c:pt>
                <c:pt idx="21">
                  <c:v>0.2525</c:v>
                </c:pt>
                <c:pt idx="22">
                  <c:v>0.251</c:v>
                </c:pt>
                <c:pt idx="23">
                  <c:v>0.25</c:v>
                </c:pt>
                <c:pt idx="24">
                  <c:v>0.253</c:v>
                </c:pt>
                <c:pt idx="25">
                  <c:v>0.25</c:v>
                </c:pt>
                <c:pt idx="26">
                  <c:v>0.25</c:v>
                </c:pt>
                <c:pt idx="27">
                  <c:v>0.2495</c:v>
                </c:pt>
                <c:pt idx="28">
                  <c:v>0.25</c:v>
                </c:pt>
                <c:pt idx="29">
                  <c:v>0.248</c:v>
                </c:pt>
                <c:pt idx="30">
                  <c:v>0.253</c:v>
                </c:pt>
                <c:pt idx="31">
                  <c:v>0.2555</c:v>
                </c:pt>
                <c:pt idx="32">
                  <c:v>0.25750000000000001</c:v>
                </c:pt>
                <c:pt idx="33">
                  <c:v>0.25750000000000001</c:v>
                </c:pt>
                <c:pt idx="34">
                  <c:v>0.25650000000000001</c:v>
                </c:pt>
                <c:pt idx="35">
                  <c:v>0.2555</c:v>
                </c:pt>
                <c:pt idx="36">
                  <c:v>0.249</c:v>
                </c:pt>
                <c:pt idx="37">
                  <c:v>0.248</c:v>
                </c:pt>
                <c:pt idx="38">
                  <c:v>0.23749999999999999</c:v>
                </c:pt>
                <c:pt idx="39">
                  <c:v>0.22500000000000001</c:v>
                </c:pt>
                <c:pt idx="40">
                  <c:v>0.22900000000000001</c:v>
                </c:pt>
                <c:pt idx="41">
                  <c:v>0.22550000000000001</c:v>
                </c:pt>
                <c:pt idx="42">
                  <c:v>0.22600000000000001</c:v>
                </c:pt>
                <c:pt idx="43">
                  <c:v>0.22950000000000001</c:v>
                </c:pt>
                <c:pt idx="44">
                  <c:v>0.22450000000000001</c:v>
                </c:pt>
                <c:pt idx="45">
                  <c:v>0.20250000000000001</c:v>
                </c:pt>
                <c:pt idx="46">
                  <c:v>0.21049999999999999</c:v>
                </c:pt>
                <c:pt idx="47">
                  <c:v>0.1915</c:v>
                </c:pt>
                <c:pt idx="48">
                  <c:v>0.1855</c:v>
                </c:pt>
                <c:pt idx="49">
                  <c:v>0.182</c:v>
                </c:pt>
                <c:pt idx="50">
                  <c:v>0.17799999999999999</c:v>
                </c:pt>
                <c:pt idx="51">
                  <c:v>0.16700000000000001</c:v>
                </c:pt>
                <c:pt idx="52">
                  <c:v>0.16450000000000001</c:v>
                </c:pt>
                <c:pt idx="53">
                  <c:v>0.185</c:v>
                </c:pt>
                <c:pt idx="54">
                  <c:v>0.1865</c:v>
                </c:pt>
                <c:pt idx="55">
                  <c:v>0.19600000000000001</c:v>
                </c:pt>
                <c:pt idx="56">
                  <c:v>0.20549999999999999</c:v>
                </c:pt>
                <c:pt idx="57">
                  <c:v>0.20100000000000001</c:v>
                </c:pt>
                <c:pt idx="58">
                  <c:v>0.20749999999999999</c:v>
                </c:pt>
                <c:pt idx="59">
                  <c:v>0.21249999999999999</c:v>
                </c:pt>
                <c:pt idx="60">
                  <c:v>0.2155</c:v>
                </c:pt>
                <c:pt idx="61">
                  <c:v>0.20849999999999999</c:v>
                </c:pt>
                <c:pt idx="62">
                  <c:v>0.21249999999999999</c:v>
                </c:pt>
                <c:pt idx="63">
                  <c:v>0.2155</c:v>
                </c:pt>
                <c:pt idx="64">
                  <c:v>0.214</c:v>
                </c:pt>
                <c:pt idx="65">
                  <c:v>0.2155</c:v>
                </c:pt>
                <c:pt idx="66">
                  <c:v>0.215</c:v>
                </c:pt>
                <c:pt idx="67">
                  <c:v>0.216</c:v>
                </c:pt>
                <c:pt idx="68">
                  <c:v>0.2165</c:v>
                </c:pt>
                <c:pt idx="69">
                  <c:v>0.22</c:v>
                </c:pt>
                <c:pt idx="70">
                  <c:v>0.2185</c:v>
                </c:pt>
                <c:pt idx="71">
                  <c:v>0.21249999999999999</c:v>
                </c:pt>
                <c:pt idx="72">
                  <c:v>0.21099999999999999</c:v>
                </c:pt>
                <c:pt idx="73">
                  <c:v>0.2145</c:v>
                </c:pt>
                <c:pt idx="74">
                  <c:v>0.219</c:v>
                </c:pt>
                <c:pt idx="75">
                  <c:v>0.21</c:v>
                </c:pt>
                <c:pt idx="76">
                  <c:v>0.2175</c:v>
                </c:pt>
                <c:pt idx="77">
                  <c:v>0.2145</c:v>
                </c:pt>
                <c:pt idx="78">
                  <c:v>0.2155</c:v>
                </c:pt>
                <c:pt idx="79">
                  <c:v>0.218</c:v>
                </c:pt>
                <c:pt idx="80">
                  <c:v>0.22</c:v>
                </c:pt>
                <c:pt idx="81">
                  <c:v>0.2165</c:v>
                </c:pt>
                <c:pt idx="82">
                  <c:v>0.2175</c:v>
                </c:pt>
                <c:pt idx="83">
                  <c:v>0.219</c:v>
                </c:pt>
                <c:pt idx="84">
                  <c:v>0.2215</c:v>
                </c:pt>
                <c:pt idx="85">
                  <c:v>0.219</c:v>
                </c:pt>
                <c:pt idx="86">
                  <c:v>0.218</c:v>
                </c:pt>
                <c:pt idx="87">
                  <c:v>0.219</c:v>
                </c:pt>
                <c:pt idx="88">
                  <c:v>0.217</c:v>
                </c:pt>
                <c:pt idx="89">
                  <c:v>0.2155</c:v>
                </c:pt>
                <c:pt idx="90">
                  <c:v>0.20799999999999999</c:v>
                </c:pt>
                <c:pt idx="91">
                  <c:v>0.216</c:v>
                </c:pt>
                <c:pt idx="92">
                  <c:v>0.2155</c:v>
                </c:pt>
                <c:pt idx="93">
                  <c:v>0.2145</c:v>
                </c:pt>
                <c:pt idx="94">
                  <c:v>0.2145</c:v>
                </c:pt>
                <c:pt idx="95">
                  <c:v>0.2145</c:v>
                </c:pt>
                <c:pt idx="96">
                  <c:v>0.2135</c:v>
                </c:pt>
                <c:pt idx="97">
                  <c:v>0.2165</c:v>
                </c:pt>
                <c:pt idx="98">
                  <c:v>0.214</c:v>
                </c:pt>
                <c:pt idx="99">
                  <c:v>0.23899999999999999</c:v>
                </c:pt>
                <c:pt idx="100">
                  <c:v>0.28100000000000003</c:v>
                </c:pt>
                <c:pt idx="101">
                  <c:v>0.26250000000000001</c:v>
                </c:pt>
                <c:pt idx="102">
                  <c:v>0.25950000000000001</c:v>
                </c:pt>
                <c:pt idx="103">
                  <c:v>0.24349999999999999</c:v>
                </c:pt>
                <c:pt idx="104">
                  <c:v>0.24299999999999999</c:v>
                </c:pt>
                <c:pt idx="105">
                  <c:v>0.23250000000000001</c:v>
                </c:pt>
                <c:pt idx="106">
                  <c:v>0.23649999999999999</c:v>
                </c:pt>
                <c:pt idx="107">
                  <c:v>0.23150000000000001</c:v>
                </c:pt>
                <c:pt idx="108">
                  <c:v>0.23350000000000001</c:v>
                </c:pt>
                <c:pt idx="109">
                  <c:v>0.23599999999999999</c:v>
                </c:pt>
                <c:pt idx="110">
                  <c:v>0.23100000000000001</c:v>
                </c:pt>
                <c:pt idx="111">
                  <c:v>0.23150000000000001</c:v>
                </c:pt>
                <c:pt idx="112">
                  <c:v>0.23799999999999999</c:v>
                </c:pt>
                <c:pt idx="113">
                  <c:v>0.2555</c:v>
                </c:pt>
                <c:pt idx="114">
                  <c:v>0.2445</c:v>
                </c:pt>
                <c:pt idx="115">
                  <c:v>0.25600000000000001</c:v>
                </c:pt>
                <c:pt idx="116">
                  <c:v>0.246</c:v>
                </c:pt>
                <c:pt idx="117">
                  <c:v>0.2495</c:v>
                </c:pt>
                <c:pt idx="118">
                  <c:v>0.247</c:v>
                </c:pt>
                <c:pt idx="119">
                  <c:v>0.24349999999999999</c:v>
                </c:pt>
                <c:pt idx="120">
                  <c:v>0.24249999999999999</c:v>
                </c:pt>
                <c:pt idx="121">
                  <c:v>0.24349999999999999</c:v>
                </c:pt>
                <c:pt idx="122" formatCode="0.0000">
                  <c:v>0.2455</c:v>
                </c:pt>
                <c:pt idx="123" formatCode="0.0000">
                  <c:v>0.247</c:v>
                </c:pt>
                <c:pt idx="124" formatCode="0.0000">
                  <c:v>0.2455</c:v>
                </c:pt>
                <c:pt idx="125" formatCode="0.0000">
                  <c:v>0.24249999999999999</c:v>
                </c:pt>
                <c:pt idx="126" formatCode="0.0000">
                  <c:v>0.24099999999999999</c:v>
                </c:pt>
                <c:pt idx="127" formatCode="0.0000">
                  <c:v>0.24049999999999999</c:v>
                </c:pt>
                <c:pt idx="128" formatCode="0.0000">
                  <c:v>0.23799999999999999</c:v>
                </c:pt>
                <c:pt idx="129" formatCode="0.0000">
                  <c:v>0.23849999999999999</c:v>
                </c:pt>
                <c:pt idx="130" formatCode="0.0000">
                  <c:v>0.23699999999999999</c:v>
                </c:pt>
                <c:pt idx="131" formatCode="0.0000">
                  <c:v>0.23599999999999999</c:v>
                </c:pt>
                <c:pt idx="132" formatCode="0.0000">
                  <c:v>0.23300000000000001</c:v>
                </c:pt>
                <c:pt idx="133" formatCode="0.0000">
                  <c:v>0.23350000000000001</c:v>
                </c:pt>
                <c:pt idx="134" formatCode="0.0000">
                  <c:v>0.23499999999999999</c:v>
                </c:pt>
                <c:pt idx="135" formatCode="0.0000">
                  <c:v>0.253</c:v>
                </c:pt>
                <c:pt idx="136" formatCode="0.0000">
                  <c:v>0.2475</c:v>
                </c:pt>
                <c:pt idx="137" formatCode="0.0000">
                  <c:v>0.24399999999999999</c:v>
                </c:pt>
                <c:pt idx="138" formatCode="0.0000">
                  <c:v>0.24149999999999999</c:v>
                </c:pt>
                <c:pt idx="139" formatCode="0.0000">
                  <c:v>0.24199999999999999</c:v>
                </c:pt>
                <c:pt idx="140" formatCode="0.0000">
                  <c:v>0.24099999999999999</c:v>
                </c:pt>
                <c:pt idx="141" formatCode="0.0000">
                  <c:v>0.24249999999999999</c:v>
                </c:pt>
                <c:pt idx="142" formatCode="0.0000">
                  <c:v>0.23949999999999999</c:v>
                </c:pt>
                <c:pt idx="143" formatCode="0.0000">
                  <c:v>0.24149999999999999</c:v>
                </c:pt>
                <c:pt idx="144" formatCode="0.0000">
                  <c:v>0.23899999999999999</c:v>
                </c:pt>
                <c:pt idx="145" formatCode="0.0000">
                  <c:v>0.23799999999999999</c:v>
                </c:pt>
                <c:pt idx="146" formatCode="0.0000">
                  <c:v>0.24</c:v>
                </c:pt>
                <c:pt idx="147" formatCode="0.0000">
                  <c:v>0.23899999999999999</c:v>
                </c:pt>
                <c:pt idx="148" formatCode="0.0000">
                  <c:v>0.23799999999999999</c:v>
                </c:pt>
                <c:pt idx="149" formatCode="0.0000">
                  <c:v>0.23949999999999999</c:v>
                </c:pt>
                <c:pt idx="150" formatCode="0.0000">
                  <c:v>0.23799999999999999</c:v>
                </c:pt>
                <c:pt idx="151" formatCode="0.0000">
                  <c:v>0.24049999999999999</c:v>
                </c:pt>
                <c:pt idx="152" formatCode="0.0000">
                  <c:v>0.23899999999999999</c:v>
                </c:pt>
                <c:pt idx="153" formatCode="0.0000">
                  <c:v>0.23849999999999999</c:v>
                </c:pt>
                <c:pt idx="154" formatCode="0.0000">
                  <c:v>0.24049999999999999</c:v>
                </c:pt>
                <c:pt idx="155" formatCode="0.0000">
                  <c:v>0.24099999999999999</c:v>
                </c:pt>
                <c:pt idx="156" formatCode="0.0000">
                  <c:v>0.24</c:v>
                </c:pt>
                <c:pt idx="157" formatCode="0.0000">
                  <c:v>0.24</c:v>
                </c:pt>
                <c:pt idx="158" formatCode="0.0000">
                  <c:v>0.24</c:v>
                </c:pt>
                <c:pt idx="159" formatCode="0.0000">
                  <c:v>0.23799999999999999</c:v>
                </c:pt>
                <c:pt idx="160" formatCode="0.0000">
                  <c:v>0.23949999999999999</c:v>
                </c:pt>
                <c:pt idx="161" formatCode="0.0000">
                  <c:v>0.23949999999999999</c:v>
                </c:pt>
                <c:pt idx="162" formatCode="0.0000">
                  <c:v>0.23849999999999999</c:v>
                </c:pt>
                <c:pt idx="163" formatCode="0.0000">
                  <c:v>0.23849999999999999</c:v>
                </c:pt>
                <c:pt idx="164" formatCode="0.0000">
                  <c:v>0.23749999999999999</c:v>
                </c:pt>
                <c:pt idx="165" formatCode="0.0000">
                  <c:v>0.23649999999999999</c:v>
                </c:pt>
                <c:pt idx="166" formatCode="0.0000">
                  <c:v>0.23599999999999999</c:v>
                </c:pt>
                <c:pt idx="167" formatCode="0.0000">
                  <c:v>0.23499999999999999</c:v>
                </c:pt>
                <c:pt idx="168" formatCode="0.0000">
                  <c:v>0.23499999999999999</c:v>
                </c:pt>
                <c:pt idx="169" formatCode="0.0000">
                  <c:v>0.23449999999999999</c:v>
                </c:pt>
                <c:pt idx="170" formatCode="0.0000">
                  <c:v>0.23549999999999999</c:v>
                </c:pt>
                <c:pt idx="171" formatCode="0.0000">
                  <c:v>0.23449999999999999</c:v>
                </c:pt>
                <c:pt idx="172" formatCode="0.0000">
                  <c:v>0.23449999999999999</c:v>
                </c:pt>
                <c:pt idx="173" formatCode="0.0000">
                  <c:v>0.23449999999999999</c:v>
                </c:pt>
                <c:pt idx="174" formatCode="0.0000">
                  <c:v>0.23599999999999999</c:v>
                </c:pt>
                <c:pt idx="175" formatCode="0.0000">
                  <c:v>0.23699999999999999</c:v>
                </c:pt>
                <c:pt idx="176" formatCode="0.0000">
                  <c:v>0.23649999999999999</c:v>
                </c:pt>
                <c:pt idx="177" formatCode="0.0000">
                  <c:v>0.23549999999999999</c:v>
                </c:pt>
                <c:pt idx="178" formatCode="0.0000">
                  <c:v>0.23649999999999999</c:v>
                </c:pt>
                <c:pt idx="179" formatCode="0.0000">
                  <c:v>0.23400000000000001</c:v>
                </c:pt>
                <c:pt idx="180" formatCode="0.0000">
                  <c:v>0.23350000000000001</c:v>
                </c:pt>
                <c:pt idx="181" formatCode="0.0000">
                  <c:v>0.23300000000000001</c:v>
                </c:pt>
                <c:pt idx="182" formatCode="0.0000">
                  <c:v>0.23200000000000001</c:v>
                </c:pt>
                <c:pt idx="183" formatCode="0.0000">
                  <c:v>0.23300000000000001</c:v>
                </c:pt>
                <c:pt idx="184" formatCode="0.0000">
                  <c:v>0.23050000000000001</c:v>
                </c:pt>
                <c:pt idx="185" formatCode="0.0000">
                  <c:v>0.23050000000000001</c:v>
                </c:pt>
                <c:pt idx="186" formatCode="0.0000">
                  <c:v>0.22900000000000001</c:v>
                </c:pt>
                <c:pt idx="187" formatCode="0.0000">
                  <c:v>0.23200000000000001</c:v>
                </c:pt>
                <c:pt idx="188" formatCode="0.0000">
                  <c:v>0.22750000000000001</c:v>
                </c:pt>
                <c:pt idx="189" formatCode="0.0000">
                  <c:v>0.22850000000000001</c:v>
                </c:pt>
                <c:pt idx="190" formatCode="0.0000">
                  <c:v>0.22900000000000001</c:v>
                </c:pt>
                <c:pt idx="191" formatCode="0.0000">
                  <c:v>0.23350000000000001</c:v>
                </c:pt>
                <c:pt idx="192" formatCode="0.0000">
                  <c:v>0.23749999999999999</c:v>
                </c:pt>
                <c:pt idx="193" formatCode="0.0000">
                  <c:v>0.24249999999999999</c:v>
                </c:pt>
                <c:pt idx="194" formatCode="0.0000">
                  <c:v>0.26650000000000001</c:v>
                </c:pt>
                <c:pt idx="195" formatCode="0.0000">
                  <c:v>0.26450000000000001</c:v>
                </c:pt>
                <c:pt idx="196" formatCode="0.0000">
                  <c:v>0.26450000000000001</c:v>
                </c:pt>
                <c:pt idx="197" formatCode="0.0000">
                  <c:v>0.26200000000000001</c:v>
                </c:pt>
                <c:pt idx="198" formatCode="0.0000">
                  <c:v>0.26550000000000001</c:v>
                </c:pt>
                <c:pt idx="199" formatCode="0.0000">
                  <c:v>0.26850000000000002</c:v>
                </c:pt>
                <c:pt idx="200" formatCode="0.0000">
                  <c:v>0.27650000000000002</c:v>
                </c:pt>
                <c:pt idx="201" formatCode="0.0000">
                  <c:v>0.28050000000000003</c:v>
                </c:pt>
                <c:pt idx="202" formatCode="0.0000">
                  <c:v>0.28849999999999998</c:v>
                </c:pt>
                <c:pt idx="203" formatCode="0.0000">
                  <c:v>0.29049999999999998</c:v>
                </c:pt>
                <c:pt idx="204" formatCode="0.0000">
                  <c:v>0.29049999999999998</c:v>
                </c:pt>
                <c:pt idx="205" formatCode="0.0000">
                  <c:v>0.30199999999999999</c:v>
                </c:pt>
                <c:pt idx="206" formatCode="0.0000">
                  <c:v>0.30249999999999999</c:v>
                </c:pt>
                <c:pt idx="207" formatCode="0.0000">
                  <c:v>0.30049999999999999</c:v>
                </c:pt>
                <c:pt idx="208" formatCode="0.0000">
                  <c:v>0.30049999999999999</c:v>
                </c:pt>
                <c:pt idx="209" formatCode="0.0000">
                  <c:v>0.29949999999999999</c:v>
                </c:pt>
                <c:pt idx="210" formatCode="0.0000">
                  <c:v>0.3</c:v>
                </c:pt>
                <c:pt idx="211" formatCode="0.0000">
                  <c:v>0.30049999999999999</c:v>
                </c:pt>
                <c:pt idx="212" formatCode="0.0000">
                  <c:v>0.29949999999999999</c:v>
                </c:pt>
                <c:pt idx="213" formatCode="0.0000">
                  <c:v>0.29649999999999999</c:v>
                </c:pt>
                <c:pt idx="214" formatCode="0.0000">
                  <c:v>0.29799999999999999</c:v>
                </c:pt>
                <c:pt idx="215" formatCode="0.0000">
                  <c:v>0.29949999999999999</c:v>
                </c:pt>
                <c:pt idx="216" formatCode="0.0000">
                  <c:v>0.29399999999999998</c:v>
                </c:pt>
                <c:pt idx="217" formatCode="0.0000">
                  <c:v>0.3075</c:v>
                </c:pt>
                <c:pt idx="218" formatCode="0.0000">
                  <c:v>0.3095</c:v>
                </c:pt>
                <c:pt idx="219" formatCode="0.0000">
                  <c:v>0.31</c:v>
                </c:pt>
                <c:pt idx="220" formatCode="0.0000">
                  <c:v>0.3125</c:v>
                </c:pt>
                <c:pt idx="221" formatCode="0.0000">
                  <c:v>0.311</c:v>
                </c:pt>
                <c:pt idx="222" formatCode="0.0000">
                  <c:v>0.313</c:v>
                </c:pt>
                <c:pt idx="223" formatCode="0.0000">
                  <c:v>0.3125</c:v>
                </c:pt>
                <c:pt idx="224" formatCode="0.0000">
                  <c:v>0.3125</c:v>
                </c:pt>
                <c:pt idx="225" formatCode="0.0000">
                  <c:v>0.3105</c:v>
                </c:pt>
                <c:pt idx="226" formatCode="0.0000">
                  <c:v>0.3075</c:v>
                </c:pt>
                <c:pt idx="227" formatCode="0.0000">
                  <c:v>0.30649999999999999</c:v>
                </c:pt>
                <c:pt idx="228" formatCode="0.0000">
                  <c:v>0.30199999999999999</c:v>
                </c:pt>
                <c:pt idx="229" formatCode="0.0000">
                  <c:v>0.30599999999999999</c:v>
                </c:pt>
                <c:pt idx="230" formatCode="0.0000">
                  <c:v>0.30649999999999999</c:v>
                </c:pt>
                <c:pt idx="231" formatCode="0.0000">
                  <c:v>0.3135</c:v>
                </c:pt>
                <c:pt idx="232" formatCode="0.0000">
                  <c:v>0.3175</c:v>
                </c:pt>
                <c:pt idx="233" formatCode="0.0000">
                  <c:v>0.33350000000000002</c:v>
                </c:pt>
                <c:pt idx="234" formatCode="0.0000">
                  <c:v>0.34350000000000003</c:v>
                </c:pt>
                <c:pt idx="235" formatCode="0.0000">
                  <c:v>0.33900000000000002</c:v>
                </c:pt>
                <c:pt idx="236" formatCode="0.0000">
                  <c:v>0.34050000000000002</c:v>
                </c:pt>
                <c:pt idx="237" formatCode="0.0000">
                  <c:v>0.33950000000000002</c:v>
                </c:pt>
                <c:pt idx="238" formatCode="0.0000">
                  <c:v>0.33900000000000002</c:v>
                </c:pt>
                <c:pt idx="239" formatCode="0.0000">
                  <c:v>0.33600000000000002</c:v>
                </c:pt>
                <c:pt idx="240" formatCode="0.0000">
                  <c:v>0.33750000000000002</c:v>
                </c:pt>
                <c:pt idx="241" formatCode="0.0000">
                  <c:v>0.35</c:v>
                </c:pt>
                <c:pt idx="242" formatCode="0.0000">
                  <c:v>0.36549999999999999</c:v>
                </c:pt>
                <c:pt idx="243" formatCode="0.0000">
                  <c:v>0.35849999999999999</c:v>
                </c:pt>
                <c:pt idx="244" formatCode="0.0000">
                  <c:v>0.35</c:v>
                </c:pt>
                <c:pt idx="245" formatCode="0.0000">
                  <c:v>0.34799999999999998</c:v>
                </c:pt>
                <c:pt idx="246" formatCode="0.0000">
                  <c:v>0.34449999999999997</c:v>
                </c:pt>
                <c:pt idx="247" formatCode="0.0000">
                  <c:v>0.35599999999999998</c:v>
                </c:pt>
                <c:pt idx="248" formatCode="0.0000">
                  <c:v>0.3715</c:v>
                </c:pt>
                <c:pt idx="249" formatCode="0.0000">
                  <c:v>0.38400000000000001</c:v>
                </c:pt>
                <c:pt idx="250" formatCode="0.0000">
                  <c:v>0.38350000000000001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5A-41ED-AD70-FC64EF787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968944"/>
        <c:axId val="465970064"/>
      </c:lineChart>
      <c:lineChart>
        <c:grouping val="standard"/>
        <c:varyColors val="0"/>
        <c:ser>
          <c:idx val="1"/>
          <c:order val="1"/>
          <c:tx>
            <c:strRef>
              <c:f>'Котировки РС +индексы'!$C$1</c:f>
              <c:strCache>
                <c:ptCount val="1"/>
                <c:pt idx="0">
                  <c:v>MOEXEU +14%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'Котировки РС +индексы'!$A$2:$A$252</c:f>
              <c:numCache>
                <c:formatCode>m/d/yyyy</c:formatCode>
                <c:ptCount val="251"/>
                <c:pt idx="0">
                  <c:v>43829</c:v>
                </c:pt>
                <c:pt idx="1">
                  <c:v>43833</c:v>
                </c:pt>
                <c:pt idx="2">
                  <c:v>43836</c:v>
                </c:pt>
                <c:pt idx="3">
                  <c:v>43838</c:v>
                </c:pt>
                <c:pt idx="4">
                  <c:v>43839</c:v>
                </c:pt>
                <c:pt idx="5">
                  <c:v>43840</c:v>
                </c:pt>
                <c:pt idx="6">
                  <c:v>43843</c:v>
                </c:pt>
                <c:pt idx="7">
                  <c:v>43844</c:v>
                </c:pt>
                <c:pt idx="8">
                  <c:v>43845</c:v>
                </c:pt>
                <c:pt idx="9">
                  <c:v>43846</c:v>
                </c:pt>
                <c:pt idx="10">
                  <c:v>43847</c:v>
                </c:pt>
                <c:pt idx="11">
                  <c:v>43850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43878</c:v>
                </c:pt>
                <c:pt idx="32">
                  <c:v>43879</c:v>
                </c:pt>
                <c:pt idx="33">
                  <c:v>43880</c:v>
                </c:pt>
                <c:pt idx="34">
                  <c:v>43881</c:v>
                </c:pt>
                <c:pt idx="35">
                  <c:v>43882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43900</c:v>
                </c:pt>
                <c:pt idx="46">
                  <c:v>43901</c:v>
                </c:pt>
                <c:pt idx="47">
                  <c:v>43902</c:v>
                </c:pt>
                <c:pt idx="48">
                  <c:v>43903</c:v>
                </c:pt>
                <c:pt idx="49">
                  <c:v>43906</c:v>
                </c:pt>
                <c:pt idx="50">
                  <c:v>43907</c:v>
                </c:pt>
                <c:pt idx="51">
                  <c:v>43908</c:v>
                </c:pt>
                <c:pt idx="52">
                  <c:v>43909</c:v>
                </c:pt>
                <c:pt idx="53">
                  <c:v>43910</c:v>
                </c:pt>
                <c:pt idx="54">
                  <c:v>43913</c:v>
                </c:pt>
                <c:pt idx="55">
                  <c:v>43914</c:v>
                </c:pt>
                <c:pt idx="56">
                  <c:v>43915</c:v>
                </c:pt>
                <c:pt idx="57">
                  <c:v>43916</c:v>
                </c:pt>
                <c:pt idx="58">
                  <c:v>43917</c:v>
                </c:pt>
                <c:pt idx="59">
                  <c:v>43920</c:v>
                </c:pt>
                <c:pt idx="60">
                  <c:v>43921</c:v>
                </c:pt>
                <c:pt idx="61">
                  <c:v>43922</c:v>
                </c:pt>
                <c:pt idx="62">
                  <c:v>43923</c:v>
                </c:pt>
                <c:pt idx="63">
                  <c:v>43924</c:v>
                </c:pt>
                <c:pt idx="64">
                  <c:v>43927</c:v>
                </c:pt>
                <c:pt idx="65">
                  <c:v>43928</c:v>
                </c:pt>
                <c:pt idx="66">
                  <c:v>43929</c:v>
                </c:pt>
                <c:pt idx="67">
                  <c:v>43930</c:v>
                </c:pt>
                <c:pt idx="68">
                  <c:v>43931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  <c:pt idx="72">
                  <c:v>43937</c:v>
                </c:pt>
                <c:pt idx="73">
                  <c:v>43938</c:v>
                </c:pt>
                <c:pt idx="74">
                  <c:v>43941</c:v>
                </c:pt>
                <c:pt idx="75">
                  <c:v>43942</c:v>
                </c:pt>
                <c:pt idx="76">
                  <c:v>43943</c:v>
                </c:pt>
                <c:pt idx="77">
                  <c:v>43944</c:v>
                </c:pt>
                <c:pt idx="78">
                  <c:v>43945</c:v>
                </c:pt>
                <c:pt idx="79">
                  <c:v>43948</c:v>
                </c:pt>
                <c:pt idx="80">
                  <c:v>43949</c:v>
                </c:pt>
                <c:pt idx="81">
                  <c:v>43950</c:v>
                </c:pt>
                <c:pt idx="82">
                  <c:v>43951</c:v>
                </c:pt>
                <c:pt idx="83">
                  <c:v>43955</c:v>
                </c:pt>
                <c:pt idx="84">
                  <c:v>43956</c:v>
                </c:pt>
                <c:pt idx="85">
                  <c:v>43957</c:v>
                </c:pt>
                <c:pt idx="86">
                  <c:v>43958</c:v>
                </c:pt>
                <c:pt idx="87">
                  <c:v>43959</c:v>
                </c:pt>
                <c:pt idx="88">
                  <c:v>43963</c:v>
                </c:pt>
                <c:pt idx="89">
                  <c:v>43964</c:v>
                </c:pt>
                <c:pt idx="90">
                  <c:v>43965</c:v>
                </c:pt>
                <c:pt idx="91">
                  <c:v>43966</c:v>
                </c:pt>
                <c:pt idx="92">
                  <c:v>43969</c:v>
                </c:pt>
                <c:pt idx="93">
                  <c:v>43970</c:v>
                </c:pt>
                <c:pt idx="94">
                  <c:v>43971</c:v>
                </c:pt>
                <c:pt idx="95">
                  <c:v>43972</c:v>
                </c:pt>
                <c:pt idx="96">
                  <c:v>43973</c:v>
                </c:pt>
                <c:pt idx="97">
                  <c:v>43976</c:v>
                </c:pt>
                <c:pt idx="98">
                  <c:v>43977</c:v>
                </c:pt>
                <c:pt idx="99">
                  <c:v>43978</c:v>
                </c:pt>
                <c:pt idx="100">
                  <c:v>43979</c:v>
                </c:pt>
                <c:pt idx="101">
                  <c:v>43980</c:v>
                </c:pt>
                <c:pt idx="102">
                  <c:v>43983</c:v>
                </c:pt>
                <c:pt idx="103">
                  <c:v>43984</c:v>
                </c:pt>
                <c:pt idx="104">
                  <c:v>43985</c:v>
                </c:pt>
                <c:pt idx="105">
                  <c:v>43986</c:v>
                </c:pt>
                <c:pt idx="106">
                  <c:v>43987</c:v>
                </c:pt>
                <c:pt idx="107">
                  <c:v>43990</c:v>
                </c:pt>
                <c:pt idx="108">
                  <c:v>43991</c:v>
                </c:pt>
                <c:pt idx="109">
                  <c:v>43992</c:v>
                </c:pt>
                <c:pt idx="110">
                  <c:v>43993</c:v>
                </c:pt>
                <c:pt idx="111">
                  <c:v>43997</c:v>
                </c:pt>
                <c:pt idx="112">
                  <c:v>43998</c:v>
                </c:pt>
                <c:pt idx="113">
                  <c:v>43999</c:v>
                </c:pt>
                <c:pt idx="114">
                  <c:v>44000</c:v>
                </c:pt>
                <c:pt idx="115">
                  <c:v>44001</c:v>
                </c:pt>
                <c:pt idx="116">
                  <c:v>44004</c:v>
                </c:pt>
                <c:pt idx="117">
                  <c:v>44005</c:v>
                </c:pt>
                <c:pt idx="118">
                  <c:v>44007</c:v>
                </c:pt>
                <c:pt idx="119">
                  <c:v>44008</c:v>
                </c:pt>
                <c:pt idx="120">
                  <c:v>44011</c:v>
                </c:pt>
                <c:pt idx="121">
                  <c:v>44012</c:v>
                </c:pt>
                <c:pt idx="122">
                  <c:v>44014</c:v>
                </c:pt>
                <c:pt idx="123">
                  <c:v>44015</c:v>
                </c:pt>
                <c:pt idx="124">
                  <c:v>44018</c:v>
                </c:pt>
                <c:pt idx="125">
                  <c:v>44019</c:v>
                </c:pt>
                <c:pt idx="126">
                  <c:v>44020</c:v>
                </c:pt>
                <c:pt idx="127">
                  <c:v>44021</c:v>
                </c:pt>
                <c:pt idx="128">
                  <c:v>44022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44032</c:v>
                </c:pt>
                <c:pt idx="135">
                  <c:v>44033</c:v>
                </c:pt>
                <c:pt idx="136">
                  <c:v>44034</c:v>
                </c:pt>
                <c:pt idx="137">
                  <c:v>44035</c:v>
                </c:pt>
                <c:pt idx="138">
                  <c:v>44036</c:v>
                </c:pt>
                <c:pt idx="139">
                  <c:v>44039</c:v>
                </c:pt>
                <c:pt idx="140">
                  <c:v>44040</c:v>
                </c:pt>
                <c:pt idx="141">
                  <c:v>44041</c:v>
                </c:pt>
                <c:pt idx="142">
                  <c:v>44042</c:v>
                </c:pt>
                <c:pt idx="143">
                  <c:v>44043</c:v>
                </c:pt>
                <c:pt idx="144">
                  <c:v>44046</c:v>
                </c:pt>
                <c:pt idx="145">
                  <c:v>44047</c:v>
                </c:pt>
                <c:pt idx="146">
                  <c:v>44048</c:v>
                </c:pt>
                <c:pt idx="147">
                  <c:v>44049</c:v>
                </c:pt>
                <c:pt idx="148">
                  <c:v>44050</c:v>
                </c:pt>
                <c:pt idx="149">
                  <c:v>44053</c:v>
                </c:pt>
                <c:pt idx="150">
                  <c:v>44054</c:v>
                </c:pt>
                <c:pt idx="151">
                  <c:v>44055</c:v>
                </c:pt>
                <c:pt idx="152">
                  <c:v>44056</c:v>
                </c:pt>
                <c:pt idx="153">
                  <c:v>44057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44067</c:v>
                </c:pt>
                <c:pt idx="160">
                  <c:v>44068</c:v>
                </c:pt>
                <c:pt idx="161">
                  <c:v>44069</c:v>
                </c:pt>
                <c:pt idx="162">
                  <c:v>44070</c:v>
                </c:pt>
                <c:pt idx="163">
                  <c:v>44071</c:v>
                </c:pt>
                <c:pt idx="164">
                  <c:v>44074</c:v>
                </c:pt>
                <c:pt idx="165">
                  <c:v>44075</c:v>
                </c:pt>
                <c:pt idx="166">
                  <c:v>44076</c:v>
                </c:pt>
                <c:pt idx="167">
                  <c:v>44077</c:v>
                </c:pt>
                <c:pt idx="168">
                  <c:v>44078</c:v>
                </c:pt>
                <c:pt idx="169">
                  <c:v>44081</c:v>
                </c:pt>
                <c:pt idx="170">
                  <c:v>44082</c:v>
                </c:pt>
                <c:pt idx="171">
                  <c:v>44083</c:v>
                </c:pt>
                <c:pt idx="172">
                  <c:v>44084</c:v>
                </c:pt>
                <c:pt idx="173">
                  <c:v>44085</c:v>
                </c:pt>
                <c:pt idx="174">
                  <c:v>44088</c:v>
                </c:pt>
                <c:pt idx="175">
                  <c:v>44089</c:v>
                </c:pt>
                <c:pt idx="176">
                  <c:v>44090</c:v>
                </c:pt>
                <c:pt idx="177">
                  <c:v>44091</c:v>
                </c:pt>
                <c:pt idx="178">
                  <c:v>44092</c:v>
                </c:pt>
                <c:pt idx="179">
                  <c:v>44095</c:v>
                </c:pt>
                <c:pt idx="180">
                  <c:v>44096</c:v>
                </c:pt>
                <c:pt idx="181">
                  <c:v>44097</c:v>
                </c:pt>
                <c:pt idx="182">
                  <c:v>44098</c:v>
                </c:pt>
                <c:pt idx="183">
                  <c:v>44099</c:v>
                </c:pt>
                <c:pt idx="184">
                  <c:v>44102</c:v>
                </c:pt>
                <c:pt idx="185">
                  <c:v>44103</c:v>
                </c:pt>
                <c:pt idx="186">
                  <c:v>44104</c:v>
                </c:pt>
                <c:pt idx="187">
                  <c:v>44105</c:v>
                </c:pt>
                <c:pt idx="188">
                  <c:v>44106</c:v>
                </c:pt>
                <c:pt idx="189">
                  <c:v>44109</c:v>
                </c:pt>
                <c:pt idx="190">
                  <c:v>44110</c:v>
                </c:pt>
                <c:pt idx="191">
                  <c:v>44111</c:v>
                </c:pt>
                <c:pt idx="192">
                  <c:v>44112</c:v>
                </c:pt>
                <c:pt idx="193">
                  <c:v>44113</c:v>
                </c:pt>
                <c:pt idx="194">
                  <c:v>44116</c:v>
                </c:pt>
                <c:pt idx="195">
                  <c:v>44117</c:v>
                </c:pt>
                <c:pt idx="196">
                  <c:v>44118</c:v>
                </c:pt>
                <c:pt idx="197">
                  <c:v>44119</c:v>
                </c:pt>
                <c:pt idx="198">
                  <c:v>44120</c:v>
                </c:pt>
                <c:pt idx="199">
                  <c:v>44123</c:v>
                </c:pt>
                <c:pt idx="200">
                  <c:v>44124</c:v>
                </c:pt>
                <c:pt idx="201">
                  <c:v>44125</c:v>
                </c:pt>
                <c:pt idx="202">
                  <c:v>44126</c:v>
                </c:pt>
                <c:pt idx="203">
                  <c:v>44127</c:v>
                </c:pt>
                <c:pt idx="204">
                  <c:v>44130</c:v>
                </c:pt>
                <c:pt idx="205">
                  <c:v>44131</c:v>
                </c:pt>
                <c:pt idx="206">
                  <c:v>44132</c:v>
                </c:pt>
                <c:pt idx="207">
                  <c:v>44133</c:v>
                </c:pt>
                <c:pt idx="208">
                  <c:v>44134</c:v>
                </c:pt>
                <c:pt idx="209">
                  <c:v>44137</c:v>
                </c:pt>
                <c:pt idx="210">
                  <c:v>44138</c:v>
                </c:pt>
                <c:pt idx="211">
                  <c:v>44140</c:v>
                </c:pt>
                <c:pt idx="212">
                  <c:v>44141</c:v>
                </c:pt>
                <c:pt idx="213">
                  <c:v>44144</c:v>
                </c:pt>
                <c:pt idx="214">
                  <c:v>44145</c:v>
                </c:pt>
                <c:pt idx="215">
                  <c:v>44146</c:v>
                </c:pt>
                <c:pt idx="216">
                  <c:v>44147</c:v>
                </c:pt>
                <c:pt idx="217">
                  <c:v>44148</c:v>
                </c:pt>
                <c:pt idx="218">
                  <c:v>44151</c:v>
                </c:pt>
                <c:pt idx="219">
                  <c:v>44152</c:v>
                </c:pt>
                <c:pt idx="220">
                  <c:v>44153</c:v>
                </c:pt>
                <c:pt idx="221">
                  <c:v>44154</c:v>
                </c:pt>
                <c:pt idx="222">
                  <c:v>44155</c:v>
                </c:pt>
                <c:pt idx="223">
                  <c:v>44158</c:v>
                </c:pt>
                <c:pt idx="224">
                  <c:v>44159</c:v>
                </c:pt>
                <c:pt idx="225">
                  <c:v>44160</c:v>
                </c:pt>
                <c:pt idx="226">
                  <c:v>44161</c:v>
                </c:pt>
                <c:pt idx="227">
                  <c:v>44162</c:v>
                </c:pt>
                <c:pt idx="228">
                  <c:v>44165</c:v>
                </c:pt>
                <c:pt idx="229">
                  <c:v>44166</c:v>
                </c:pt>
                <c:pt idx="230">
                  <c:v>44167</c:v>
                </c:pt>
                <c:pt idx="231">
                  <c:v>44168</c:v>
                </c:pt>
                <c:pt idx="232">
                  <c:v>44169</c:v>
                </c:pt>
                <c:pt idx="233">
                  <c:v>44172</c:v>
                </c:pt>
                <c:pt idx="234">
                  <c:v>44173</c:v>
                </c:pt>
                <c:pt idx="235">
                  <c:v>44174</c:v>
                </c:pt>
                <c:pt idx="236">
                  <c:v>44175</c:v>
                </c:pt>
                <c:pt idx="237">
                  <c:v>44176</c:v>
                </c:pt>
                <c:pt idx="238">
                  <c:v>44179</c:v>
                </c:pt>
                <c:pt idx="239">
                  <c:v>44180</c:v>
                </c:pt>
                <c:pt idx="240">
                  <c:v>44181</c:v>
                </c:pt>
                <c:pt idx="241">
                  <c:v>44182</c:v>
                </c:pt>
                <c:pt idx="242">
                  <c:v>44183</c:v>
                </c:pt>
                <c:pt idx="243">
                  <c:v>44186</c:v>
                </c:pt>
                <c:pt idx="244">
                  <c:v>44187</c:v>
                </c:pt>
                <c:pt idx="245">
                  <c:v>44188</c:v>
                </c:pt>
                <c:pt idx="246">
                  <c:v>44189</c:v>
                </c:pt>
                <c:pt idx="247">
                  <c:v>44190</c:v>
                </c:pt>
                <c:pt idx="248">
                  <c:v>44193</c:v>
                </c:pt>
                <c:pt idx="249">
                  <c:v>44194</c:v>
                </c:pt>
                <c:pt idx="250">
                  <c:v>44195</c:v>
                </c:pt>
              </c:numCache>
            </c:numRef>
          </c:cat>
          <c:val>
            <c:numRef>
              <c:f>'Котировки РС +индексы'!$C$2:$C$252</c:f>
              <c:numCache>
                <c:formatCode>#,##0.00</c:formatCode>
                <c:ptCount val="251"/>
                <c:pt idx="0">
                  <c:v>2010.99</c:v>
                </c:pt>
                <c:pt idx="1">
                  <c:v>2038.84</c:v>
                </c:pt>
                <c:pt idx="2">
                  <c:v>2049.31</c:v>
                </c:pt>
                <c:pt idx="3">
                  <c:v>2083.84</c:v>
                </c:pt>
                <c:pt idx="4">
                  <c:v>2118.96</c:v>
                </c:pt>
                <c:pt idx="5">
                  <c:v>2126.6</c:v>
                </c:pt>
                <c:pt idx="6">
                  <c:v>2165.09</c:v>
                </c:pt>
                <c:pt idx="7">
                  <c:v>2197.87</c:v>
                </c:pt>
                <c:pt idx="8">
                  <c:v>2171.29</c:v>
                </c:pt>
                <c:pt idx="9">
                  <c:v>2192.46</c:v>
                </c:pt>
                <c:pt idx="10">
                  <c:v>2233.91</c:v>
                </c:pt>
                <c:pt idx="11">
                  <c:v>2251.87</c:v>
                </c:pt>
                <c:pt idx="12">
                  <c:v>2225.0100000000002</c:v>
                </c:pt>
                <c:pt idx="13">
                  <c:v>2209.61</c:v>
                </c:pt>
                <c:pt idx="14">
                  <c:v>2206.85</c:v>
                </c:pt>
                <c:pt idx="15">
                  <c:v>2253.21</c:v>
                </c:pt>
                <c:pt idx="16">
                  <c:v>2196.35</c:v>
                </c:pt>
                <c:pt idx="17">
                  <c:v>2232.88</c:v>
                </c:pt>
                <c:pt idx="18">
                  <c:v>2272.89</c:v>
                </c:pt>
                <c:pt idx="19">
                  <c:v>2276.35</c:v>
                </c:pt>
                <c:pt idx="20">
                  <c:v>2229.91</c:v>
                </c:pt>
                <c:pt idx="21">
                  <c:v>2241.5</c:v>
                </c:pt>
                <c:pt idx="22" formatCode="#,##0">
                  <c:v>2267</c:v>
                </c:pt>
                <c:pt idx="23">
                  <c:v>2289.35</c:v>
                </c:pt>
                <c:pt idx="24">
                  <c:v>2270.42</c:v>
                </c:pt>
                <c:pt idx="25">
                  <c:v>2274.08</c:v>
                </c:pt>
                <c:pt idx="26">
                  <c:v>2268.25</c:v>
                </c:pt>
                <c:pt idx="27">
                  <c:v>2290.59</c:v>
                </c:pt>
                <c:pt idx="28">
                  <c:v>2344.33</c:v>
                </c:pt>
                <c:pt idx="29">
                  <c:v>2395.25</c:v>
                </c:pt>
                <c:pt idx="30">
                  <c:v>2403.92</c:v>
                </c:pt>
                <c:pt idx="31">
                  <c:v>2430.4</c:v>
                </c:pt>
                <c:pt idx="32">
                  <c:v>2376.98</c:v>
                </c:pt>
                <c:pt idx="33">
                  <c:v>2406.59</c:v>
                </c:pt>
                <c:pt idx="34">
                  <c:v>2409.36</c:v>
                </c:pt>
                <c:pt idx="35">
                  <c:v>2410.58</c:v>
                </c:pt>
                <c:pt idx="36">
                  <c:v>2316.67</c:v>
                </c:pt>
                <c:pt idx="37">
                  <c:v>2325.91</c:v>
                </c:pt>
                <c:pt idx="38">
                  <c:v>2212.56</c:v>
                </c:pt>
                <c:pt idx="39">
                  <c:v>2116.3200000000002</c:v>
                </c:pt>
                <c:pt idx="40">
                  <c:v>2144.6</c:v>
                </c:pt>
                <c:pt idx="41">
                  <c:v>2209.5300000000002</c:v>
                </c:pt>
                <c:pt idx="42">
                  <c:v>2194.4899999999998</c:v>
                </c:pt>
                <c:pt idx="43">
                  <c:v>2164.31</c:v>
                </c:pt>
                <c:pt idx="44">
                  <c:v>2086.5</c:v>
                </c:pt>
                <c:pt idx="45">
                  <c:v>1903.16</c:v>
                </c:pt>
                <c:pt idx="46">
                  <c:v>1852.62</c:v>
                </c:pt>
                <c:pt idx="47">
                  <c:v>1653.15</c:v>
                </c:pt>
                <c:pt idx="48">
                  <c:v>1659.75</c:v>
                </c:pt>
                <c:pt idx="49">
                  <c:v>1632.1</c:v>
                </c:pt>
                <c:pt idx="50">
                  <c:v>1594.28</c:v>
                </c:pt>
                <c:pt idx="51">
                  <c:v>1512.83</c:v>
                </c:pt>
                <c:pt idx="52">
                  <c:v>1588.67</c:v>
                </c:pt>
                <c:pt idx="53">
                  <c:v>1682.4</c:v>
                </c:pt>
                <c:pt idx="54">
                  <c:v>1693.29</c:v>
                </c:pt>
                <c:pt idx="55">
                  <c:v>1818.17</c:v>
                </c:pt>
                <c:pt idx="56">
                  <c:v>1811.82</c:v>
                </c:pt>
                <c:pt idx="57">
                  <c:v>1816.28</c:v>
                </c:pt>
                <c:pt idx="58">
                  <c:v>1757.1</c:v>
                </c:pt>
                <c:pt idx="59">
                  <c:v>1770.53</c:v>
                </c:pt>
                <c:pt idx="60">
                  <c:v>1822.15</c:v>
                </c:pt>
                <c:pt idx="61">
                  <c:v>1818.19</c:v>
                </c:pt>
                <c:pt idx="62">
                  <c:v>1843.29</c:v>
                </c:pt>
                <c:pt idx="63">
                  <c:v>1870.79</c:v>
                </c:pt>
                <c:pt idx="64" formatCode="#,##0">
                  <c:v>1954</c:v>
                </c:pt>
                <c:pt idx="65">
                  <c:v>1926.57</c:v>
                </c:pt>
                <c:pt idx="66">
                  <c:v>1954.88</c:v>
                </c:pt>
                <c:pt idx="67">
                  <c:v>1966.5</c:v>
                </c:pt>
                <c:pt idx="68">
                  <c:v>1972.51</c:v>
                </c:pt>
                <c:pt idx="69">
                  <c:v>1937.96</c:v>
                </c:pt>
                <c:pt idx="70">
                  <c:v>1959.01</c:v>
                </c:pt>
                <c:pt idx="71">
                  <c:v>1874.92</c:v>
                </c:pt>
                <c:pt idx="72">
                  <c:v>1883.38</c:v>
                </c:pt>
                <c:pt idx="73">
                  <c:v>1906.06</c:v>
                </c:pt>
                <c:pt idx="74">
                  <c:v>1886.04</c:v>
                </c:pt>
                <c:pt idx="75">
                  <c:v>1873.3</c:v>
                </c:pt>
                <c:pt idx="76">
                  <c:v>1906.56</c:v>
                </c:pt>
                <c:pt idx="77">
                  <c:v>1927.51</c:v>
                </c:pt>
                <c:pt idx="78">
                  <c:v>1902.08</c:v>
                </c:pt>
                <c:pt idx="79">
                  <c:v>1923.33</c:v>
                </c:pt>
                <c:pt idx="80">
                  <c:v>1947.45</c:v>
                </c:pt>
                <c:pt idx="81" formatCode="#,##0">
                  <c:v>1976</c:v>
                </c:pt>
                <c:pt idx="82">
                  <c:v>1957.68</c:v>
                </c:pt>
                <c:pt idx="83">
                  <c:v>1947.15</c:v>
                </c:pt>
                <c:pt idx="84">
                  <c:v>1966.18</c:v>
                </c:pt>
                <c:pt idx="85">
                  <c:v>1955.97</c:v>
                </c:pt>
                <c:pt idx="86">
                  <c:v>1944.21</c:v>
                </c:pt>
                <c:pt idx="87">
                  <c:v>1948.92</c:v>
                </c:pt>
                <c:pt idx="88">
                  <c:v>1947.16</c:v>
                </c:pt>
                <c:pt idx="89">
                  <c:v>1945.33</c:v>
                </c:pt>
                <c:pt idx="90">
                  <c:v>1924.25</c:v>
                </c:pt>
                <c:pt idx="91">
                  <c:v>1920.44</c:v>
                </c:pt>
                <c:pt idx="92">
                  <c:v>1973.79</c:v>
                </c:pt>
                <c:pt idx="93">
                  <c:v>1988.46</c:v>
                </c:pt>
                <c:pt idx="94">
                  <c:v>2020.94</c:v>
                </c:pt>
                <c:pt idx="95">
                  <c:v>2010.34</c:v>
                </c:pt>
                <c:pt idx="96">
                  <c:v>2038.59</c:v>
                </c:pt>
                <c:pt idx="97">
                  <c:v>2096.7600000000002</c:v>
                </c:pt>
                <c:pt idx="98">
                  <c:v>2127.58</c:v>
                </c:pt>
                <c:pt idx="99">
                  <c:v>2117.5300000000002</c:v>
                </c:pt>
                <c:pt idx="100">
                  <c:v>2118.4299999999998</c:v>
                </c:pt>
                <c:pt idx="101">
                  <c:v>2118.25</c:v>
                </c:pt>
                <c:pt idx="102">
                  <c:v>2144.9</c:v>
                </c:pt>
                <c:pt idx="103">
                  <c:v>2161.86</c:v>
                </c:pt>
                <c:pt idx="104">
                  <c:v>2161.1999999999998</c:v>
                </c:pt>
                <c:pt idx="105">
                  <c:v>2133.94</c:v>
                </c:pt>
                <c:pt idx="106">
                  <c:v>2153.5</c:v>
                </c:pt>
                <c:pt idx="107">
                  <c:v>2178.89</c:v>
                </c:pt>
                <c:pt idx="108">
                  <c:v>2158.69</c:v>
                </c:pt>
                <c:pt idx="109">
                  <c:v>2166.64</c:v>
                </c:pt>
                <c:pt idx="110">
                  <c:v>2113.6</c:v>
                </c:pt>
                <c:pt idx="111">
                  <c:v>2140.4299999999998</c:v>
                </c:pt>
                <c:pt idx="112">
                  <c:v>2181.2199999999998</c:v>
                </c:pt>
                <c:pt idx="113">
                  <c:v>2178.6799999999998</c:v>
                </c:pt>
                <c:pt idx="114">
                  <c:v>2176.73</c:v>
                </c:pt>
                <c:pt idx="115">
                  <c:v>2172.41</c:v>
                </c:pt>
                <c:pt idx="116">
                  <c:v>2174.4299999999998</c:v>
                </c:pt>
                <c:pt idx="117">
                  <c:v>2185.4499999999998</c:v>
                </c:pt>
                <c:pt idx="118">
                  <c:v>2144.75</c:v>
                </c:pt>
                <c:pt idx="119">
                  <c:v>2128.63</c:v>
                </c:pt>
                <c:pt idx="120">
                  <c:v>2139.6999999999998</c:v>
                </c:pt>
                <c:pt idx="121">
                  <c:v>2129.96</c:v>
                </c:pt>
                <c:pt idx="122" formatCode="0.00">
                  <c:v>2171.3200000000002</c:v>
                </c:pt>
                <c:pt idx="123" formatCode="0.00">
                  <c:v>2184.36</c:v>
                </c:pt>
                <c:pt idx="124" formatCode="0.00">
                  <c:v>2199.4</c:v>
                </c:pt>
                <c:pt idx="125" formatCode="0.00">
                  <c:v>2173.5300000000002</c:v>
                </c:pt>
                <c:pt idx="126" formatCode="0.00">
                  <c:v>2176.27</c:v>
                </c:pt>
                <c:pt idx="127" formatCode="0.00">
                  <c:v>2156.02</c:v>
                </c:pt>
                <c:pt idx="128" formatCode="0.00">
                  <c:v>2159.17</c:v>
                </c:pt>
                <c:pt idx="129" formatCode="0.00">
                  <c:v>2165.16</c:v>
                </c:pt>
                <c:pt idx="130" formatCode="0.00">
                  <c:v>2129.29</c:v>
                </c:pt>
                <c:pt idx="131" formatCode="0.00">
                  <c:v>2126.2199999999998</c:v>
                </c:pt>
                <c:pt idx="132" formatCode="0.00">
                  <c:v>2119.19</c:v>
                </c:pt>
                <c:pt idx="133" formatCode="0.00">
                  <c:v>2148.87</c:v>
                </c:pt>
                <c:pt idx="134" formatCode="0.00">
                  <c:v>2210.66</c:v>
                </c:pt>
                <c:pt idx="135" formatCode="0.00">
                  <c:v>2244.6999999999998</c:v>
                </c:pt>
                <c:pt idx="136" formatCode="0.00">
                  <c:v>2233.36</c:v>
                </c:pt>
                <c:pt idx="137" formatCode="0.00">
                  <c:v>2224.96</c:v>
                </c:pt>
                <c:pt idx="138" formatCode="0.00">
                  <c:v>2227.58</c:v>
                </c:pt>
                <c:pt idx="139" formatCode="0.00">
                  <c:v>2220.09</c:v>
                </c:pt>
                <c:pt idx="140" formatCode="0.00">
                  <c:v>2203.1799999999998</c:v>
                </c:pt>
                <c:pt idx="141" formatCode="0.00">
                  <c:v>2247.11</c:v>
                </c:pt>
                <c:pt idx="142" formatCode="0.00">
                  <c:v>2210.37</c:v>
                </c:pt>
                <c:pt idx="143" formatCode="0.00">
                  <c:v>2231.9</c:v>
                </c:pt>
                <c:pt idx="144" formatCode="0.00">
                  <c:v>2261.89</c:v>
                </c:pt>
                <c:pt idx="145" formatCode="0.00">
                  <c:v>2262.31</c:v>
                </c:pt>
                <c:pt idx="146" formatCode="0.00">
                  <c:v>2256.5300000000002</c:v>
                </c:pt>
                <c:pt idx="147" formatCode="0.00">
                  <c:v>2243.4899999999998</c:v>
                </c:pt>
                <c:pt idx="148" formatCode="0.00">
                  <c:v>2219.1799999999998</c:v>
                </c:pt>
                <c:pt idx="149" formatCode="0.00">
                  <c:v>2226.33</c:v>
                </c:pt>
                <c:pt idx="150" formatCode="0.00">
                  <c:v>2219.27</c:v>
                </c:pt>
                <c:pt idx="151" formatCode="0.00">
                  <c:v>2228.2600000000002</c:v>
                </c:pt>
                <c:pt idx="152" formatCode="0.00">
                  <c:v>2229.9</c:v>
                </c:pt>
                <c:pt idx="153" formatCode="0.00">
                  <c:v>2234.1</c:v>
                </c:pt>
                <c:pt idx="154" formatCode="0.00">
                  <c:v>2225.6</c:v>
                </c:pt>
                <c:pt idx="155" formatCode="0.00">
                  <c:v>2208.77</c:v>
                </c:pt>
                <c:pt idx="156" formatCode="0.00">
                  <c:v>2219.15</c:v>
                </c:pt>
                <c:pt idx="157" formatCode="0.00">
                  <c:v>2164.69</c:v>
                </c:pt>
                <c:pt idx="158" formatCode="0.00">
                  <c:v>2152.58</c:v>
                </c:pt>
                <c:pt idx="159" formatCode="0.00">
                  <c:v>2173.66</c:v>
                </c:pt>
                <c:pt idx="160" formatCode="0.00">
                  <c:v>2162.0500000000002</c:v>
                </c:pt>
                <c:pt idx="161" formatCode="0.00">
                  <c:v>2180.2800000000002</c:v>
                </c:pt>
                <c:pt idx="162" formatCode="0.00">
                  <c:v>2169.8200000000002</c:v>
                </c:pt>
                <c:pt idx="163" formatCode="0.00">
                  <c:v>2156.58</c:v>
                </c:pt>
                <c:pt idx="164" formatCode="0.00">
                  <c:v>2128.36</c:v>
                </c:pt>
                <c:pt idx="165" formatCode="0.00">
                  <c:v>2162.5</c:v>
                </c:pt>
                <c:pt idx="166" formatCode="0.00">
                  <c:v>2155.41</c:v>
                </c:pt>
                <c:pt idx="167" formatCode="0.00">
                  <c:v>2150.37</c:v>
                </c:pt>
                <c:pt idx="168" formatCode="0.00">
                  <c:v>2125.1</c:v>
                </c:pt>
                <c:pt idx="169" formatCode="0.00">
                  <c:v>2134.8000000000002</c:v>
                </c:pt>
                <c:pt idx="170" formatCode="0.00">
                  <c:v>2126.54</c:v>
                </c:pt>
                <c:pt idx="171" formatCode="0.00">
                  <c:v>2143.94</c:v>
                </c:pt>
                <c:pt idx="172" formatCode="0.00">
                  <c:v>2159.67</c:v>
                </c:pt>
                <c:pt idx="173" formatCode="0.00">
                  <c:v>2175.83</c:v>
                </c:pt>
                <c:pt idx="174" formatCode="0.00">
                  <c:v>2187.64</c:v>
                </c:pt>
                <c:pt idx="175" formatCode="0.00">
                  <c:v>2199.12</c:v>
                </c:pt>
                <c:pt idx="176" formatCode="0.00">
                  <c:v>2196.44</c:v>
                </c:pt>
                <c:pt idx="177" formatCode="0.00">
                  <c:v>2243.64</c:v>
                </c:pt>
                <c:pt idx="178" formatCode="0.00">
                  <c:v>2252.81</c:v>
                </c:pt>
                <c:pt idx="179" formatCode="0.00">
                  <c:v>2189.44</c:v>
                </c:pt>
                <c:pt idx="180" formatCode="0.00">
                  <c:v>2198.2800000000002</c:v>
                </c:pt>
                <c:pt idx="181" formatCode="0.00">
                  <c:v>2190.42</c:v>
                </c:pt>
                <c:pt idx="182" formatCode="0.00">
                  <c:v>2196.59</c:v>
                </c:pt>
                <c:pt idx="183" formatCode="0.00">
                  <c:v>2174.4</c:v>
                </c:pt>
                <c:pt idx="184" formatCode="0.00">
                  <c:v>2206.98</c:v>
                </c:pt>
                <c:pt idx="185" formatCode="0.00">
                  <c:v>2193.7399999999998</c:v>
                </c:pt>
                <c:pt idx="186" formatCode="0.00">
                  <c:v>2185.9499999999998</c:v>
                </c:pt>
                <c:pt idx="187" formatCode="0.00">
                  <c:v>2167.9</c:v>
                </c:pt>
                <c:pt idx="188" formatCode="0.00">
                  <c:v>2167.6999999999998</c:v>
                </c:pt>
                <c:pt idx="189" formatCode="0.00">
                  <c:v>2169.58</c:v>
                </c:pt>
                <c:pt idx="190" formatCode="0.00">
                  <c:v>2172.8200000000002</c:v>
                </c:pt>
                <c:pt idx="191" formatCode="0.00">
                  <c:v>2138.04</c:v>
                </c:pt>
                <c:pt idx="192" formatCode="0.00">
                  <c:v>2135.65</c:v>
                </c:pt>
                <c:pt idx="193" formatCode="0.00">
                  <c:v>2117.35</c:v>
                </c:pt>
                <c:pt idx="194" formatCode="0.00">
                  <c:v>2118.38</c:v>
                </c:pt>
                <c:pt idx="195" formatCode="0.00">
                  <c:v>2102.3200000000002</c:v>
                </c:pt>
                <c:pt idx="196" formatCode="0.00">
                  <c:v>2117.87</c:v>
                </c:pt>
                <c:pt idx="197" formatCode="0.00">
                  <c:v>2091.6999999999998</c:v>
                </c:pt>
                <c:pt idx="198" formatCode="0.00">
                  <c:v>2078.19</c:v>
                </c:pt>
                <c:pt idx="199" formatCode="0.00">
                  <c:v>2052.6999999999998</c:v>
                </c:pt>
                <c:pt idx="200" formatCode="0.00">
                  <c:v>2082.65</c:v>
                </c:pt>
                <c:pt idx="201" formatCode="0.00">
                  <c:v>2090.3200000000002</c:v>
                </c:pt>
                <c:pt idx="202" formatCode="0.00">
                  <c:v>2116.96</c:v>
                </c:pt>
                <c:pt idx="203" formatCode="0.00">
                  <c:v>2130.1999999999998</c:v>
                </c:pt>
                <c:pt idx="204" formatCode="0.00">
                  <c:v>2117.27</c:v>
                </c:pt>
                <c:pt idx="205" formatCode="0.00">
                  <c:v>2100.6999999999998</c:v>
                </c:pt>
                <c:pt idx="206" formatCode="0.00">
                  <c:v>2046.47</c:v>
                </c:pt>
                <c:pt idx="207" formatCode="0.00">
                  <c:v>2074.62</c:v>
                </c:pt>
                <c:pt idx="208" formatCode="0.00">
                  <c:v>2073.89</c:v>
                </c:pt>
                <c:pt idx="209" formatCode="0.00">
                  <c:v>2092.42</c:v>
                </c:pt>
                <c:pt idx="210" formatCode="0.00">
                  <c:v>2108.13</c:v>
                </c:pt>
                <c:pt idx="211" formatCode="0.00">
                  <c:v>2139.0700000000002</c:v>
                </c:pt>
                <c:pt idx="212" formatCode="0.00">
                  <c:v>2146.04</c:v>
                </c:pt>
                <c:pt idx="213" formatCode="0.00">
                  <c:v>2184.5</c:v>
                </c:pt>
                <c:pt idx="214" formatCode="0.00">
                  <c:v>2184.4299999999998</c:v>
                </c:pt>
                <c:pt idx="215" formatCode="0.00">
                  <c:v>2191.84</c:v>
                </c:pt>
                <c:pt idx="216" formatCode="0.00">
                  <c:v>2194.5300000000002</c:v>
                </c:pt>
                <c:pt idx="217" formatCode="0.00">
                  <c:v>2194.35</c:v>
                </c:pt>
                <c:pt idx="218" formatCode="0.00">
                  <c:v>2200.91</c:v>
                </c:pt>
                <c:pt idx="219" formatCode="0.00">
                  <c:v>2176.9499999999998</c:v>
                </c:pt>
                <c:pt idx="220" formatCode="0.00">
                  <c:v>2197.08</c:v>
                </c:pt>
                <c:pt idx="221" formatCode="0.00">
                  <c:v>2190.2600000000002</c:v>
                </c:pt>
                <c:pt idx="222" formatCode="0.00">
                  <c:v>2199.13</c:v>
                </c:pt>
                <c:pt idx="223" formatCode="0.00">
                  <c:v>2208.9699999999998</c:v>
                </c:pt>
                <c:pt idx="224" formatCode="0.00">
                  <c:v>2202.3000000000002</c:v>
                </c:pt>
                <c:pt idx="225" formatCode="0.00">
                  <c:v>2195.09</c:v>
                </c:pt>
                <c:pt idx="226" formatCode="0.00">
                  <c:v>2226.89</c:v>
                </c:pt>
                <c:pt idx="227" formatCode="0.00">
                  <c:v>2232.6</c:v>
                </c:pt>
                <c:pt idx="228" formatCode="0.00">
                  <c:v>2216.1</c:v>
                </c:pt>
                <c:pt idx="229" formatCode="0.00">
                  <c:v>2233.09</c:v>
                </c:pt>
                <c:pt idx="230" formatCode="0.00">
                  <c:v>2236.6</c:v>
                </c:pt>
                <c:pt idx="231" formatCode="0.00">
                  <c:v>2239.59</c:v>
                </c:pt>
                <c:pt idx="232" formatCode="0.00">
                  <c:v>2234.0100000000002</c:v>
                </c:pt>
                <c:pt idx="233" formatCode="0.00">
                  <c:v>2232.14</c:v>
                </c:pt>
                <c:pt idx="234" formatCode="0.00">
                  <c:v>2230.77</c:v>
                </c:pt>
                <c:pt idx="235" formatCode="0.00">
                  <c:v>2243.25</c:v>
                </c:pt>
                <c:pt idx="236" formatCode="0.00">
                  <c:v>2236.86</c:v>
                </c:pt>
                <c:pt idx="237" formatCode="0.00">
                  <c:v>2225.23</c:v>
                </c:pt>
                <c:pt idx="238" formatCode="0.00">
                  <c:v>2228.84</c:v>
                </c:pt>
                <c:pt idx="239" formatCode="0.00">
                  <c:v>2223.75</c:v>
                </c:pt>
                <c:pt idx="240" formatCode="0.00">
                  <c:v>2261.4</c:v>
                </c:pt>
                <c:pt idx="241" formatCode="0.00">
                  <c:v>2248.39</c:v>
                </c:pt>
                <c:pt idx="242" formatCode="0.00">
                  <c:v>2238.66</c:v>
                </c:pt>
                <c:pt idx="243" formatCode="0.00">
                  <c:v>2203.12</c:v>
                </c:pt>
                <c:pt idx="244" formatCode="0.00">
                  <c:v>2225.87</c:v>
                </c:pt>
                <c:pt idx="245" formatCode="0.00">
                  <c:v>2256.02</c:v>
                </c:pt>
                <c:pt idx="246" formatCode="0.00">
                  <c:v>2242.65</c:v>
                </c:pt>
                <c:pt idx="247" formatCode="0.00">
                  <c:v>2257.94</c:v>
                </c:pt>
                <c:pt idx="248" formatCode="0.00">
                  <c:v>2294.91</c:v>
                </c:pt>
                <c:pt idx="249" formatCode="0.00">
                  <c:v>2306.5100000000002</c:v>
                </c:pt>
                <c:pt idx="250" formatCode="0.00">
                  <c:v>2292.46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5A-41ED-AD70-FC64EF78738B}"/>
            </c:ext>
          </c:extLst>
        </c:ser>
        <c:ser>
          <c:idx val="2"/>
          <c:order val="2"/>
          <c:tx>
            <c:strRef>
              <c:f>'Котировки РС +индексы'!$D$1</c:f>
              <c:strCache>
                <c:ptCount val="1"/>
                <c:pt idx="0">
                  <c:v>IMOEX +8%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'Котировки РС +индексы'!$A$2:$A$252</c:f>
              <c:numCache>
                <c:formatCode>m/d/yyyy</c:formatCode>
                <c:ptCount val="251"/>
                <c:pt idx="0">
                  <c:v>43829</c:v>
                </c:pt>
                <c:pt idx="1">
                  <c:v>43833</c:v>
                </c:pt>
                <c:pt idx="2">
                  <c:v>43836</c:v>
                </c:pt>
                <c:pt idx="3">
                  <c:v>43838</c:v>
                </c:pt>
                <c:pt idx="4">
                  <c:v>43839</c:v>
                </c:pt>
                <c:pt idx="5">
                  <c:v>43840</c:v>
                </c:pt>
                <c:pt idx="6">
                  <c:v>43843</c:v>
                </c:pt>
                <c:pt idx="7">
                  <c:v>43844</c:v>
                </c:pt>
                <c:pt idx="8">
                  <c:v>43845</c:v>
                </c:pt>
                <c:pt idx="9">
                  <c:v>43846</c:v>
                </c:pt>
                <c:pt idx="10">
                  <c:v>43847</c:v>
                </c:pt>
                <c:pt idx="11">
                  <c:v>43850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43878</c:v>
                </c:pt>
                <c:pt idx="32">
                  <c:v>43879</c:v>
                </c:pt>
                <c:pt idx="33">
                  <c:v>43880</c:v>
                </c:pt>
                <c:pt idx="34">
                  <c:v>43881</c:v>
                </c:pt>
                <c:pt idx="35">
                  <c:v>43882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43900</c:v>
                </c:pt>
                <c:pt idx="46">
                  <c:v>43901</c:v>
                </c:pt>
                <c:pt idx="47">
                  <c:v>43902</c:v>
                </c:pt>
                <c:pt idx="48">
                  <c:v>43903</c:v>
                </c:pt>
                <c:pt idx="49">
                  <c:v>43906</c:v>
                </c:pt>
                <c:pt idx="50">
                  <c:v>43907</c:v>
                </c:pt>
                <c:pt idx="51">
                  <c:v>43908</c:v>
                </c:pt>
                <c:pt idx="52">
                  <c:v>43909</c:v>
                </c:pt>
                <c:pt idx="53">
                  <c:v>43910</c:v>
                </c:pt>
                <c:pt idx="54">
                  <c:v>43913</c:v>
                </c:pt>
                <c:pt idx="55">
                  <c:v>43914</c:v>
                </c:pt>
                <c:pt idx="56">
                  <c:v>43915</c:v>
                </c:pt>
                <c:pt idx="57">
                  <c:v>43916</c:v>
                </c:pt>
                <c:pt idx="58">
                  <c:v>43917</c:v>
                </c:pt>
                <c:pt idx="59">
                  <c:v>43920</c:v>
                </c:pt>
                <c:pt idx="60">
                  <c:v>43921</c:v>
                </c:pt>
                <c:pt idx="61">
                  <c:v>43922</c:v>
                </c:pt>
                <c:pt idx="62">
                  <c:v>43923</c:v>
                </c:pt>
                <c:pt idx="63">
                  <c:v>43924</c:v>
                </c:pt>
                <c:pt idx="64">
                  <c:v>43927</c:v>
                </c:pt>
                <c:pt idx="65">
                  <c:v>43928</c:v>
                </c:pt>
                <c:pt idx="66">
                  <c:v>43929</c:v>
                </c:pt>
                <c:pt idx="67">
                  <c:v>43930</c:v>
                </c:pt>
                <c:pt idx="68">
                  <c:v>43931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  <c:pt idx="72">
                  <c:v>43937</c:v>
                </c:pt>
                <c:pt idx="73">
                  <c:v>43938</c:v>
                </c:pt>
                <c:pt idx="74">
                  <c:v>43941</c:v>
                </c:pt>
                <c:pt idx="75">
                  <c:v>43942</c:v>
                </c:pt>
                <c:pt idx="76">
                  <c:v>43943</c:v>
                </c:pt>
                <c:pt idx="77">
                  <c:v>43944</c:v>
                </c:pt>
                <c:pt idx="78">
                  <c:v>43945</c:v>
                </c:pt>
                <c:pt idx="79">
                  <c:v>43948</c:v>
                </c:pt>
                <c:pt idx="80">
                  <c:v>43949</c:v>
                </c:pt>
                <c:pt idx="81">
                  <c:v>43950</c:v>
                </c:pt>
                <c:pt idx="82">
                  <c:v>43951</c:v>
                </c:pt>
                <c:pt idx="83">
                  <c:v>43955</c:v>
                </c:pt>
                <c:pt idx="84">
                  <c:v>43956</c:v>
                </c:pt>
                <c:pt idx="85">
                  <c:v>43957</c:v>
                </c:pt>
                <c:pt idx="86">
                  <c:v>43958</c:v>
                </c:pt>
                <c:pt idx="87">
                  <c:v>43959</c:v>
                </c:pt>
                <c:pt idx="88">
                  <c:v>43963</c:v>
                </c:pt>
                <c:pt idx="89">
                  <c:v>43964</c:v>
                </c:pt>
                <c:pt idx="90">
                  <c:v>43965</c:v>
                </c:pt>
                <c:pt idx="91">
                  <c:v>43966</c:v>
                </c:pt>
                <c:pt idx="92">
                  <c:v>43969</c:v>
                </c:pt>
                <c:pt idx="93">
                  <c:v>43970</c:v>
                </c:pt>
                <c:pt idx="94">
                  <c:v>43971</c:v>
                </c:pt>
                <c:pt idx="95">
                  <c:v>43972</c:v>
                </c:pt>
                <c:pt idx="96">
                  <c:v>43973</c:v>
                </c:pt>
                <c:pt idx="97">
                  <c:v>43976</c:v>
                </c:pt>
                <c:pt idx="98">
                  <c:v>43977</c:v>
                </c:pt>
                <c:pt idx="99">
                  <c:v>43978</c:v>
                </c:pt>
                <c:pt idx="100">
                  <c:v>43979</c:v>
                </c:pt>
                <c:pt idx="101">
                  <c:v>43980</c:v>
                </c:pt>
                <c:pt idx="102">
                  <c:v>43983</c:v>
                </c:pt>
                <c:pt idx="103">
                  <c:v>43984</c:v>
                </c:pt>
                <c:pt idx="104">
                  <c:v>43985</c:v>
                </c:pt>
                <c:pt idx="105">
                  <c:v>43986</c:v>
                </c:pt>
                <c:pt idx="106">
                  <c:v>43987</c:v>
                </c:pt>
                <c:pt idx="107">
                  <c:v>43990</c:v>
                </c:pt>
                <c:pt idx="108">
                  <c:v>43991</c:v>
                </c:pt>
                <c:pt idx="109">
                  <c:v>43992</c:v>
                </c:pt>
                <c:pt idx="110">
                  <c:v>43993</c:v>
                </c:pt>
                <c:pt idx="111">
                  <c:v>43997</c:v>
                </c:pt>
                <c:pt idx="112">
                  <c:v>43998</c:v>
                </c:pt>
                <c:pt idx="113">
                  <c:v>43999</c:v>
                </c:pt>
                <c:pt idx="114">
                  <c:v>44000</c:v>
                </c:pt>
                <c:pt idx="115">
                  <c:v>44001</c:v>
                </c:pt>
                <c:pt idx="116">
                  <c:v>44004</c:v>
                </c:pt>
                <c:pt idx="117">
                  <c:v>44005</c:v>
                </c:pt>
                <c:pt idx="118">
                  <c:v>44007</c:v>
                </c:pt>
                <c:pt idx="119">
                  <c:v>44008</c:v>
                </c:pt>
                <c:pt idx="120">
                  <c:v>44011</c:v>
                </c:pt>
                <c:pt idx="121">
                  <c:v>44012</c:v>
                </c:pt>
                <c:pt idx="122">
                  <c:v>44014</c:v>
                </c:pt>
                <c:pt idx="123">
                  <c:v>44015</c:v>
                </c:pt>
                <c:pt idx="124">
                  <c:v>44018</c:v>
                </c:pt>
                <c:pt idx="125">
                  <c:v>44019</c:v>
                </c:pt>
                <c:pt idx="126">
                  <c:v>44020</c:v>
                </c:pt>
                <c:pt idx="127">
                  <c:v>44021</c:v>
                </c:pt>
                <c:pt idx="128">
                  <c:v>44022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44032</c:v>
                </c:pt>
                <c:pt idx="135">
                  <c:v>44033</c:v>
                </c:pt>
                <c:pt idx="136">
                  <c:v>44034</c:v>
                </c:pt>
                <c:pt idx="137">
                  <c:v>44035</c:v>
                </c:pt>
                <c:pt idx="138">
                  <c:v>44036</c:v>
                </c:pt>
                <c:pt idx="139">
                  <c:v>44039</c:v>
                </c:pt>
                <c:pt idx="140">
                  <c:v>44040</c:v>
                </c:pt>
                <c:pt idx="141">
                  <c:v>44041</c:v>
                </c:pt>
                <c:pt idx="142">
                  <c:v>44042</c:v>
                </c:pt>
                <c:pt idx="143">
                  <c:v>44043</c:v>
                </c:pt>
                <c:pt idx="144">
                  <c:v>44046</c:v>
                </c:pt>
                <c:pt idx="145">
                  <c:v>44047</c:v>
                </c:pt>
                <c:pt idx="146">
                  <c:v>44048</c:v>
                </c:pt>
                <c:pt idx="147">
                  <c:v>44049</c:v>
                </c:pt>
                <c:pt idx="148">
                  <c:v>44050</c:v>
                </c:pt>
                <c:pt idx="149">
                  <c:v>44053</c:v>
                </c:pt>
                <c:pt idx="150">
                  <c:v>44054</c:v>
                </c:pt>
                <c:pt idx="151">
                  <c:v>44055</c:v>
                </c:pt>
                <c:pt idx="152">
                  <c:v>44056</c:v>
                </c:pt>
                <c:pt idx="153">
                  <c:v>44057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44067</c:v>
                </c:pt>
                <c:pt idx="160">
                  <c:v>44068</c:v>
                </c:pt>
                <c:pt idx="161">
                  <c:v>44069</c:v>
                </c:pt>
                <c:pt idx="162">
                  <c:v>44070</c:v>
                </c:pt>
                <c:pt idx="163">
                  <c:v>44071</c:v>
                </c:pt>
                <c:pt idx="164">
                  <c:v>44074</c:v>
                </c:pt>
                <c:pt idx="165">
                  <c:v>44075</c:v>
                </c:pt>
                <c:pt idx="166">
                  <c:v>44076</c:v>
                </c:pt>
                <c:pt idx="167">
                  <c:v>44077</c:v>
                </c:pt>
                <c:pt idx="168">
                  <c:v>44078</c:v>
                </c:pt>
                <c:pt idx="169">
                  <c:v>44081</c:v>
                </c:pt>
                <c:pt idx="170">
                  <c:v>44082</c:v>
                </c:pt>
                <c:pt idx="171">
                  <c:v>44083</c:v>
                </c:pt>
                <c:pt idx="172">
                  <c:v>44084</c:v>
                </c:pt>
                <c:pt idx="173">
                  <c:v>44085</c:v>
                </c:pt>
                <c:pt idx="174">
                  <c:v>44088</c:v>
                </c:pt>
                <c:pt idx="175">
                  <c:v>44089</c:v>
                </c:pt>
                <c:pt idx="176">
                  <c:v>44090</c:v>
                </c:pt>
                <c:pt idx="177">
                  <c:v>44091</c:v>
                </c:pt>
                <c:pt idx="178">
                  <c:v>44092</c:v>
                </c:pt>
                <c:pt idx="179">
                  <c:v>44095</c:v>
                </c:pt>
                <c:pt idx="180">
                  <c:v>44096</c:v>
                </c:pt>
                <c:pt idx="181">
                  <c:v>44097</c:v>
                </c:pt>
                <c:pt idx="182">
                  <c:v>44098</c:v>
                </c:pt>
                <c:pt idx="183">
                  <c:v>44099</c:v>
                </c:pt>
                <c:pt idx="184">
                  <c:v>44102</c:v>
                </c:pt>
                <c:pt idx="185">
                  <c:v>44103</c:v>
                </c:pt>
                <c:pt idx="186">
                  <c:v>44104</c:v>
                </c:pt>
                <c:pt idx="187">
                  <c:v>44105</c:v>
                </c:pt>
                <c:pt idx="188">
                  <c:v>44106</c:v>
                </c:pt>
                <c:pt idx="189">
                  <c:v>44109</c:v>
                </c:pt>
                <c:pt idx="190">
                  <c:v>44110</c:v>
                </c:pt>
                <c:pt idx="191">
                  <c:v>44111</c:v>
                </c:pt>
                <c:pt idx="192">
                  <c:v>44112</c:v>
                </c:pt>
                <c:pt idx="193">
                  <c:v>44113</c:v>
                </c:pt>
                <c:pt idx="194">
                  <c:v>44116</c:v>
                </c:pt>
                <c:pt idx="195">
                  <c:v>44117</c:v>
                </c:pt>
                <c:pt idx="196">
                  <c:v>44118</c:v>
                </c:pt>
                <c:pt idx="197">
                  <c:v>44119</c:v>
                </c:pt>
                <c:pt idx="198">
                  <c:v>44120</c:v>
                </c:pt>
                <c:pt idx="199">
                  <c:v>44123</c:v>
                </c:pt>
                <c:pt idx="200">
                  <c:v>44124</c:v>
                </c:pt>
                <c:pt idx="201">
                  <c:v>44125</c:v>
                </c:pt>
                <c:pt idx="202">
                  <c:v>44126</c:v>
                </c:pt>
                <c:pt idx="203">
                  <c:v>44127</c:v>
                </c:pt>
                <c:pt idx="204">
                  <c:v>44130</c:v>
                </c:pt>
                <c:pt idx="205">
                  <c:v>44131</c:v>
                </c:pt>
                <c:pt idx="206">
                  <c:v>44132</c:v>
                </c:pt>
                <c:pt idx="207">
                  <c:v>44133</c:v>
                </c:pt>
                <c:pt idx="208">
                  <c:v>44134</c:v>
                </c:pt>
                <c:pt idx="209">
                  <c:v>44137</c:v>
                </c:pt>
                <c:pt idx="210">
                  <c:v>44138</c:v>
                </c:pt>
                <c:pt idx="211">
                  <c:v>44140</c:v>
                </c:pt>
                <c:pt idx="212">
                  <c:v>44141</c:v>
                </c:pt>
                <c:pt idx="213">
                  <c:v>44144</c:v>
                </c:pt>
                <c:pt idx="214">
                  <c:v>44145</c:v>
                </c:pt>
                <c:pt idx="215">
                  <c:v>44146</c:v>
                </c:pt>
                <c:pt idx="216">
                  <c:v>44147</c:v>
                </c:pt>
                <c:pt idx="217">
                  <c:v>44148</c:v>
                </c:pt>
                <c:pt idx="218">
                  <c:v>44151</c:v>
                </c:pt>
                <c:pt idx="219">
                  <c:v>44152</c:v>
                </c:pt>
                <c:pt idx="220">
                  <c:v>44153</c:v>
                </c:pt>
                <c:pt idx="221">
                  <c:v>44154</c:v>
                </c:pt>
                <c:pt idx="222">
                  <c:v>44155</c:v>
                </c:pt>
                <c:pt idx="223">
                  <c:v>44158</c:v>
                </c:pt>
                <c:pt idx="224">
                  <c:v>44159</c:v>
                </c:pt>
                <c:pt idx="225">
                  <c:v>44160</c:v>
                </c:pt>
                <c:pt idx="226">
                  <c:v>44161</c:v>
                </c:pt>
                <c:pt idx="227">
                  <c:v>44162</c:v>
                </c:pt>
                <c:pt idx="228">
                  <c:v>44165</c:v>
                </c:pt>
                <c:pt idx="229">
                  <c:v>44166</c:v>
                </c:pt>
                <c:pt idx="230">
                  <c:v>44167</c:v>
                </c:pt>
                <c:pt idx="231">
                  <c:v>44168</c:v>
                </c:pt>
                <c:pt idx="232">
                  <c:v>44169</c:v>
                </c:pt>
                <c:pt idx="233">
                  <c:v>44172</c:v>
                </c:pt>
                <c:pt idx="234">
                  <c:v>44173</c:v>
                </c:pt>
                <c:pt idx="235">
                  <c:v>44174</c:v>
                </c:pt>
                <c:pt idx="236">
                  <c:v>44175</c:v>
                </c:pt>
                <c:pt idx="237">
                  <c:v>44176</c:v>
                </c:pt>
                <c:pt idx="238">
                  <c:v>44179</c:v>
                </c:pt>
                <c:pt idx="239">
                  <c:v>44180</c:v>
                </c:pt>
                <c:pt idx="240">
                  <c:v>44181</c:v>
                </c:pt>
                <c:pt idx="241">
                  <c:v>44182</c:v>
                </c:pt>
                <c:pt idx="242">
                  <c:v>44183</c:v>
                </c:pt>
                <c:pt idx="243">
                  <c:v>44186</c:v>
                </c:pt>
                <c:pt idx="244">
                  <c:v>44187</c:v>
                </c:pt>
                <c:pt idx="245">
                  <c:v>44188</c:v>
                </c:pt>
                <c:pt idx="246">
                  <c:v>44189</c:v>
                </c:pt>
                <c:pt idx="247">
                  <c:v>44190</c:v>
                </c:pt>
                <c:pt idx="248">
                  <c:v>44193</c:v>
                </c:pt>
                <c:pt idx="249">
                  <c:v>44194</c:v>
                </c:pt>
                <c:pt idx="250">
                  <c:v>44195</c:v>
                </c:pt>
              </c:numCache>
            </c:numRef>
          </c:cat>
          <c:val>
            <c:numRef>
              <c:f>'Котировки РС +индексы'!$D$2:$D$252</c:f>
              <c:numCache>
                <c:formatCode>#,##0.00</c:formatCode>
                <c:ptCount val="251"/>
                <c:pt idx="0">
                  <c:v>3045.87</c:v>
                </c:pt>
                <c:pt idx="1">
                  <c:v>3076.37</c:v>
                </c:pt>
                <c:pt idx="2">
                  <c:v>3078.87</c:v>
                </c:pt>
                <c:pt idx="3">
                  <c:v>3110.06</c:v>
                </c:pt>
                <c:pt idx="4">
                  <c:v>3118.08</c:v>
                </c:pt>
                <c:pt idx="5">
                  <c:v>3123.66</c:v>
                </c:pt>
                <c:pt idx="6">
                  <c:v>3151.69</c:v>
                </c:pt>
                <c:pt idx="7">
                  <c:v>3129.77</c:v>
                </c:pt>
                <c:pt idx="8">
                  <c:v>3132.63</c:v>
                </c:pt>
                <c:pt idx="9">
                  <c:v>3157.23</c:v>
                </c:pt>
                <c:pt idx="10">
                  <c:v>3196.88</c:v>
                </c:pt>
                <c:pt idx="11">
                  <c:v>3219.92</c:v>
                </c:pt>
                <c:pt idx="12">
                  <c:v>3209.22</c:v>
                </c:pt>
                <c:pt idx="13">
                  <c:v>3174.62</c:v>
                </c:pt>
                <c:pt idx="14">
                  <c:v>3141.2</c:v>
                </c:pt>
                <c:pt idx="15">
                  <c:v>3146.2</c:v>
                </c:pt>
                <c:pt idx="16">
                  <c:v>3085.16</c:v>
                </c:pt>
                <c:pt idx="17">
                  <c:v>3113.1</c:v>
                </c:pt>
                <c:pt idx="18">
                  <c:v>3128.8</c:v>
                </c:pt>
                <c:pt idx="19">
                  <c:v>3108.58</c:v>
                </c:pt>
                <c:pt idx="20">
                  <c:v>3076.65</c:v>
                </c:pt>
                <c:pt idx="21">
                  <c:v>3070.84</c:v>
                </c:pt>
                <c:pt idx="22">
                  <c:v>3097.6</c:v>
                </c:pt>
                <c:pt idx="23">
                  <c:v>3114.25</c:v>
                </c:pt>
                <c:pt idx="24">
                  <c:v>3096.68</c:v>
                </c:pt>
                <c:pt idx="25">
                  <c:v>3087.63</c:v>
                </c:pt>
                <c:pt idx="26">
                  <c:v>3062.41</c:v>
                </c:pt>
                <c:pt idx="27">
                  <c:v>3097.58</c:v>
                </c:pt>
                <c:pt idx="28">
                  <c:v>3122.27</c:v>
                </c:pt>
                <c:pt idx="29">
                  <c:v>3110.05</c:v>
                </c:pt>
                <c:pt idx="30">
                  <c:v>3096.88</c:v>
                </c:pt>
                <c:pt idx="31">
                  <c:v>3110.06</c:v>
                </c:pt>
                <c:pt idx="32">
                  <c:v>3074.05</c:v>
                </c:pt>
                <c:pt idx="33">
                  <c:v>3114.57</c:v>
                </c:pt>
                <c:pt idx="34">
                  <c:v>3125.1</c:v>
                </c:pt>
                <c:pt idx="35">
                  <c:v>3106.03</c:v>
                </c:pt>
                <c:pt idx="36">
                  <c:v>3002.68</c:v>
                </c:pt>
                <c:pt idx="37">
                  <c:v>3017.42</c:v>
                </c:pt>
                <c:pt idx="38">
                  <c:v>2915.84</c:v>
                </c:pt>
                <c:pt idx="39">
                  <c:v>2785.08</c:v>
                </c:pt>
                <c:pt idx="40">
                  <c:v>2765.77</c:v>
                </c:pt>
                <c:pt idx="41">
                  <c:v>2821.37</c:v>
                </c:pt>
                <c:pt idx="42">
                  <c:v>2828.01</c:v>
                </c:pt>
                <c:pt idx="43">
                  <c:v>2816.7</c:v>
                </c:pt>
                <c:pt idx="44">
                  <c:v>2719.51</c:v>
                </c:pt>
                <c:pt idx="45">
                  <c:v>2498.94</c:v>
                </c:pt>
                <c:pt idx="46">
                  <c:v>2492.88</c:v>
                </c:pt>
                <c:pt idx="47">
                  <c:v>2286.4</c:v>
                </c:pt>
                <c:pt idx="48">
                  <c:v>2316.38</c:v>
                </c:pt>
                <c:pt idx="49">
                  <c:v>2266.9</c:v>
                </c:pt>
                <c:pt idx="50">
                  <c:v>2224.7399999999998</c:v>
                </c:pt>
                <c:pt idx="51">
                  <c:v>2112.64</c:v>
                </c:pt>
                <c:pt idx="52">
                  <c:v>2275.6999999999998</c:v>
                </c:pt>
                <c:pt idx="53">
                  <c:v>2331.61</c:v>
                </c:pt>
                <c:pt idx="54">
                  <c:v>2253.35</c:v>
                </c:pt>
                <c:pt idx="55">
                  <c:v>2415.9699999999998</c:v>
                </c:pt>
                <c:pt idx="56">
                  <c:v>2452.69</c:v>
                </c:pt>
                <c:pt idx="57">
                  <c:v>2489.9699999999998</c:v>
                </c:pt>
                <c:pt idx="58">
                  <c:v>2401.11</c:v>
                </c:pt>
                <c:pt idx="59">
                  <c:v>2433.35</c:v>
                </c:pt>
                <c:pt idx="60">
                  <c:v>2508.81</c:v>
                </c:pt>
                <c:pt idx="61">
                  <c:v>2473.61</c:v>
                </c:pt>
                <c:pt idx="62">
                  <c:v>2545.9499999999998</c:v>
                </c:pt>
                <c:pt idx="63">
                  <c:v>2572.23</c:v>
                </c:pt>
                <c:pt idx="64">
                  <c:v>2622.59</c:v>
                </c:pt>
                <c:pt idx="65">
                  <c:v>2634.74</c:v>
                </c:pt>
                <c:pt idx="66">
                  <c:v>2670.12</c:v>
                </c:pt>
                <c:pt idx="67">
                  <c:v>2701.77</c:v>
                </c:pt>
                <c:pt idx="68">
                  <c:v>2677.86</c:v>
                </c:pt>
                <c:pt idx="69">
                  <c:v>2628.85</c:v>
                </c:pt>
                <c:pt idx="70">
                  <c:v>2631.83</c:v>
                </c:pt>
                <c:pt idx="71">
                  <c:v>2498.94</c:v>
                </c:pt>
                <c:pt idx="72">
                  <c:v>2515.0500000000002</c:v>
                </c:pt>
                <c:pt idx="73">
                  <c:v>2534.9699999999998</c:v>
                </c:pt>
                <c:pt idx="74">
                  <c:v>2525.9699999999998</c:v>
                </c:pt>
                <c:pt idx="75">
                  <c:v>2488.02</c:v>
                </c:pt>
                <c:pt idx="76">
                  <c:v>2573.41</c:v>
                </c:pt>
                <c:pt idx="77">
                  <c:v>2599.41</c:v>
                </c:pt>
                <c:pt idx="78">
                  <c:v>2562.0300000000002</c:v>
                </c:pt>
                <c:pt idx="79">
                  <c:v>2570.91</c:v>
                </c:pt>
                <c:pt idx="80">
                  <c:v>2612.2399999999998</c:v>
                </c:pt>
                <c:pt idx="81">
                  <c:v>2663.14</c:v>
                </c:pt>
                <c:pt idx="82">
                  <c:v>2650.56</c:v>
                </c:pt>
                <c:pt idx="83">
                  <c:v>2624.64</c:v>
                </c:pt>
                <c:pt idx="84">
                  <c:v>2653.51</c:v>
                </c:pt>
                <c:pt idx="85">
                  <c:v>2632.1</c:v>
                </c:pt>
                <c:pt idx="86" formatCode="#,##0">
                  <c:v>2634</c:v>
                </c:pt>
                <c:pt idx="87">
                  <c:v>2641.55</c:v>
                </c:pt>
                <c:pt idx="88">
                  <c:v>2642.04</c:v>
                </c:pt>
                <c:pt idx="89">
                  <c:v>2604.98</c:v>
                </c:pt>
                <c:pt idx="90">
                  <c:v>2590.31</c:v>
                </c:pt>
                <c:pt idx="91">
                  <c:v>2593.91</c:v>
                </c:pt>
                <c:pt idx="92">
                  <c:v>2694.25</c:v>
                </c:pt>
                <c:pt idx="93">
                  <c:v>2711.72</c:v>
                </c:pt>
                <c:pt idx="94">
                  <c:v>2770.79</c:v>
                </c:pt>
                <c:pt idx="95">
                  <c:v>2718.67</c:v>
                </c:pt>
                <c:pt idx="96">
                  <c:v>2709.38</c:v>
                </c:pt>
                <c:pt idx="97">
                  <c:v>2757.93</c:v>
                </c:pt>
                <c:pt idx="98">
                  <c:v>2754.04</c:v>
                </c:pt>
                <c:pt idx="99">
                  <c:v>2741.02</c:v>
                </c:pt>
                <c:pt idx="100">
                  <c:v>2779.98</c:v>
                </c:pt>
                <c:pt idx="101">
                  <c:v>2734.83</c:v>
                </c:pt>
                <c:pt idx="102">
                  <c:v>2750.24</c:v>
                </c:pt>
                <c:pt idx="103">
                  <c:v>2796.51</c:v>
                </c:pt>
                <c:pt idx="104">
                  <c:v>2831.08</c:v>
                </c:pt>
                <c:pt idx="105">
                  <c:v>2766.26</c:v>
                </c:pt>
                <c:pt idx="106">
                  <c:v>2792.74</c:v>
                </c:pt>
                <c:pt idx="107">
                  <c:v>2796.3</c:v>
                </c:pt>
                <c:pt idx="108">
                  <c:v>2795.9</c:v>
                </c:pt>
                <c:pt idx="109">
                  <c:v>2785.18</c:v>
                </c:pt>
                <c:pt idx="110">
                  <c:v>2743.8</c:v>
                </c:pt>
                <c:pt idx="111">
                  <c:v>2719.06</c:v>
                </c:pt>
                <c:pt idx="112">
                  <c:v>2748.3</c:v>
                </c:pt>
                <c:pt idx="113">
                  <c:v>2740.1</c:v>
                </c:pt>
                <c:pt idx="114">
                  <c:v>2724.33</c:v>
                </c:pt>
                <c:pt idx="115">
                  <c:v>2758.67</c:v>
                </c:pt>
                <c:pt idx="116">
                  <c:v>2763.29</c:v>
                </c:pt>
                <c:pt idx="117">
                  <c:v>2791.97</c:v>
                </c:pt>
                <c:pt idx="118">
                  <c:v>2760.75</c:v>
                </c:pt>
                <c:pt idx="119">
                  <c:v>2761.74</c:v>
                </c:pt>
                <c:pt idx="120">
                  <c:v>2767.95</c:v>
                </c:pt>
                <c:pt idx="121">
                  <c:v>2743.2</c:v>
                </c:pt>
                <c:pt idx="122" formatCode="0.00">
                  <c:v>2788.79</c:v>
                </c:pt>
                <c:pt idx="123" formatCode="0.00">
                  <c:v>2801.66</c:v>
                </c:pt>
                <c:pt idx="124" formatCode="0.00">
                  <c:v>2835.18</c:v>
                </c:pt>
                <c:pt idx="125" formatCode="0.00">
                  <c:v>2825.21</c:v>
                </c:pt>
                <c:pt idx="126" formatCode="0.00">
                  <c:v>2815.83</c:v>
                </c:pt>
                <c:pt idx="127" formatCode="0.00">
                  <c:v>2782.43</c:v>
                </c:pt>
                <c:pt idx="128" formatCode="0.00">
                  <c:v>2800.94</c:v>
                </c:pt>
                <c:pt idx="129" formatCode="0.00">
                  <c:v>2766.79</c:v>
                </c:pt>
                <c:pt idx="130" formatCode="0.00">
                  <c:v>2744.54</c:v>
                </c:pt>
                <c:pt idx="131" formatCode="0.00">
                  <c:v>2747.91</c:v>
                </c:pt>
                <c:pt idx="132" formatCode="0.00">
                  <c:v>2760.01</c:v>
                </c:pt>
                <c:pt idx="133" formatCode="0.00">
                  <c:v>2774.79</c:v>
                </c:pt>
                <c:pt idx="134" formatCode="0.00">
                  <c:v>2802.24</c:v>
                </c:pt>
                <c:pt idx="135" formatCode="0.00">
                  <c:v>2825.71</c:v>
                </c:pt>
                <c:pt idx="136" formatCode="0.00">
                  <c:v>2834.65</c:v>
                </c:pt>
                <c:pt idx="137" formatCode="0.00">
                  <c:v>2851.79</c:v>
                </c:pt>
                <c:pt idx="138" formatCode="0.00">
                  <c:v>2863.12</c:v>
                </c:pt>
                <c:pt idx="139" formatCode="0.00">
                  <c:v>2884.88</c:v>
                </c:pt>
                <c:pt idx="140" formatCode="0.00">
                  <c:v>2895.45</c:v>
                </c:pt>
                <c:pt idx="141" formatCode="0.00">
                  <c:v>2918.42</c:v>
                </c:pt>
                <c:pt idx="142" formatCode="0.00">
                  <c:v>2882.63</c:v>
                </c:pt>
                <c:pt idx="143" formatCode="0.00">
                  <c:v>2911.57</c:v>
                </c:pt>
                <c:pt idx="144" formatCode="0.00">
                  <c:v>2929.97</c:v>
                </c:pt>
                <c:pt idx="145" formatCode="0.00">
                  <c:v>2940.46</c:v>
                </c:pt>
                <c:pt idx="146" formatCode="0.00">
                  <c:v>2992.78</c:v>
                </c:pt>
                <c:pt idx="147" formatCode="0.00">
                  <c:v>2988.5</c:v>
                </c:pt>
                <c:pt idx="148" formatCode="0.00">
                  <c:v>2972.35</c:v>
                </c:pt>
                <c:pt idx="149" formatCode="0.00">
                  <c:v>2960.78</c:v>
                </c:pt>
                <c:pt idx="150" formatCode="0.00">
                  <c:v>3005.63</c:v>
                </c:pt>
                <c:pt idx="151" formatCode="0.00">
                  <c:v>3053.99</c:v>
                </c:pt>
                <c:pt idx="152" formatCode="0.00">
                  <c:v>3080.44</c:v>
                </c:pt>
                <c:pt idx="153" formatCode="0.00">
                  <c:v>3061.99</c:v>
                </c:pt>
                <c:pt idx="154" formatCode="0.00">
                  <c:v>3052.46</c:v>
                </c:pt>
                <c:pt idx="155" formatCode="0.00">
                  <c:v>3050.7</c:v>
                </c:pt>
                <c:pt idx="156" formatCode="0.00">
                  <c:v>3056.54</c:v>
                </c:pt>
                <c:pt idx="157" formatCode="0.00">
                  <c:v>2993.69</c:v>
                </c:pt>
                <c:pt idx="158" formatCode="0.00">
                  <c:v>2995.61</c:v>
                </c:pt>
                <c:pt idx="159" formatCode="0.00">
                  <c:v>3029.42</c:v>
                </c:pt>
                <c:pt idx="160" formatCode="0.00">
                  <c:v>3029.05</c:v>
                </c:pt>
                <c:pt idx="161" formatCode="0.00">
                  <c:v>3051.97</c:v>
                </c:pt>
                <c:pt idx="162" formatCode="0.00">
                  <c:v>3012.01</c:v>
                </c:pt>
                <c:pt idx="163" formatCode="0.00">
                  <c:v>2980.17</c:v>
                </c:pt>
                <c:pt idx="164" formatCode="0.00">
                  <c:v>2966.2</c:v>
                </c:pt>
                <c:pt idx="165" formatCode="0.00">
                  <c:v>2975</c:v>
                </c:pt>
                <c:pt idx="166" formatCode="0.00">
                  <c:v>2956.5</c:v>
                </c:pt>
                <c:pt idx="167" formatCode="0.00">
                  <c:v>2931.92</c:v>
                </c:pt>
                <c:pt idx="168" formatCode="0.00">
                  <c:v>2921.55</c:v>
                </c:pt>
                <c:pt idx="169" formatCode="0.00">
                  <c:v>2932.29</c:v>
                </c:pt>
                <c:pt idx="170" formatCode="0.00">
                  <c:v>2888.79</c:v>
                </c:pt>
                <c:pt idx="171" formatCode="0.00">
                  <c:v>2876.07</c:v>
                </c:pt>
                <c:pt idx="172" formatCode="0.00">
                  <c:v>2897.55</c:v>
                </c:pt>
                <c:pt idx="173" formatCode="0.00">
                  <c:v>2910.51</c:v>
                </c:pt>
                <c:pt idx="174" formatCode="0.00">
                  <c:v>2928.38</c:v>
                </c:pt>
                <c:pt idx="175" formatCode="0.00">
                  <c:v>2980.58</c:v>
                </c:pt>
                <c:pt idx="176" formatCode="0.00">
                  <c:v>2975.01</c:v>
                </c:pt>
                <c:pt idx="177" formatCode="0.00">
                  <c:v>2971.74</c:v>
                </c:pt>
                <c:pt idx="178" formatCode="0.00">
                  <c:v>2951.79</c:v>
                </c:pt>
                <c:pt idx="179" formatCode="0.00">
                  <c:v>2863.67</c:v>
                </c:pt>
                <c:pt idx="180" formatCode="0.00">
                  <c:v>2884.66</c:v>
                </c:pt>
                <c:pt idx="181" formatCode="0.00">
                  <c:v>2916.39</c:v>
                </c:pt>
                <c:pt idx="182" formatCode="0.00">
                  <c:v>2912.76</c:v>
                </c:pt>
                <c:pt idx="183" formatCode="0.00">
                  <c:v>2896.83</c:v>
                </c:pt>
                <c:pt idx="184" formatCode="0.00">
                  <c:v>2927.17</c:v>
                </c:pt>
                <c:pt idx="185" formatCode="0.00">
                  <c:v>2910.12</c:v>
                </c:pt>
                <c:pt idx="186" formatCode="0.00">
                  <c:v>2905.81</c:v>
                </c:pt>
                <c:pt idx="187" formatCode="0.00">
                  <c:v>2889.8</c:v>
                </c:pt>
                <c:pt idx="188" formatCode="0.00">
                  <c:v>2852.42</c:v>
                </c:pt>
                <c:pt idx="189" formatCode="0.00">
                  <c:v>2881.98</c:v>
                </c:pt>
                <c:pt idx="190" formatCode="0.00">
                  <c:v>2892.99</c:v>
                </c:pt>
                <c:pt idx="191" formatCode="0.00">
                  <c:v>2842.58</c:v>
                </c:pt>
                <c:pt idx="192" formatCode="0.00">
                  <c:v>2846.39</c:v>
                </c:pt>
                <c:pt idx="193" formatCode="0.00">
                  <c:v>2834.09</c:v>
                </c:pt>
                <c:pt idx="194" formatCode="0.00">
                  <c:v>2846.14</c:v>
                </c:pt>
                <c:pt idx="195" formatCode="0.00">
                  <c:v>2829.23</c:v>
                </c:pt>
                <c:pt idx="196" formatCode="0.00">
                  <c:v>2856.08</c:v>
                </c:pt>
                <c:pt idx="197" formatCode="0.00">
                  <c:v>2817.29</c:v>
                </c:pt>
                <c:pt idx="198" formatCode="0.00">
                  <c:v>2799.54</c:v>
                </c:pt>
                <c:pt idx="199" formatCode="0.00">
                  <c:v>2794.27</c:v>
                </c:pt>
                <c:pt idx="200" formatCode="0.00">
                  <c:v>2803.06</c:v>
                </c:pt>
                <c:pt idx="201" formatCode="0.00">
                  <c:v>2786.23</c:v>
                </c:pt>
                <c:pt idx="202" formatCode="0.00">
                  <c:v>2803.17</c:v>
                </c:pt>
                <c:pt idx="203" formatCode="0.00">
                  <c:v>2816.7</c:v>
                </c:pt>
                <c:pt idx="204" formatCode="0.00">
                  <c:v>2785.59</c:v>
                </c:pt>
                <c:pt idx="205" formatCode="0.00">
                  <c:v>2763.03</c:v>
                </c:pt>
                <c:pt idx="206" formatCode="0.00">
                  <c:v>2693.46</c:v>
                </c:pt>
                <c:pt idx="207" formatCode="0.00">
                  <c:v>2709.04</c:v>
                </c:pt>
                <c:pt idx="208" formatCode="0.00">
                  <c:v>2690.59</c:v>
                </c:pt>
                <c:pt idx="209" formatCode="0.00">
                  <c:v>2737.54</c:v>
                </c:pt>
                <c:pt idx="210" formatCode="0.00">
                  <c:v>2786.42</c:v>
                </c:pt>
                <c:pt idx="211" formatCode="0.00">
                  <c:v>2861.39</c:v>
                </c:pt>
                <c:pt idx="212" formatCode="0.00">
                  <c:v>2895.62</c:v>
                </c:pt>
                <c:pt idx="213" formatCode="0.00">
                  <c:v>2987.75</c:v>
                </c:pt>
                <c:pt idx="214" formatCode="0.00">
                  <c:v>2998.61</c:v>
                </c:pt>
                <c:pt idx="215" formatCode="0.00">
                  <c:v>3015.03</c:v>
                </c:pt>
                <c:pt idx="216" formatCode="0.00">
                  <c:v>3025.83</c:v>
                </c:pt>
                <c:pt idx="217" formatCode="0.00">
                  <c:v>3025.22</c:v>
                </c:pt>
                <c:pt idx="218" formatCode="0.00">
                  <c:v>3079.74</c:v>
                </c:pt>
                <c:pt idx="219" formatCode="0.00">
                  <c:v>3052.22</c:v>
                </c:pt>
                <c:pt idx="220" formatCode="0.00">
                  <c:v>3080.68</c:v>
                </c:pt>
                <c:pt idx="221" formatCode="0.00">
                  <c:v>3046.49</c:v>
                </c:pt>
                <c:pt idx="222" formatCode="0.00">
                  <c:v>3051.04</c:v>
                </c:pt>
                <c:pt idx="223" formatCode="0.00">
                  <c:v>3047.06</c:v>
                </c:pt>
                <c:pt idx="224" formatCode="0.00">
                  <c:v>3095.84</c:v>
                </c:pt>
                <c:pt idx="225" formatCode="0.00">
                  <c:v>3134.52</c:v>
                </c:pt>
                <c:pt idx="226" formatCode="0.00">
                  <c:v>3138.62</c:v>
                </c:pt>
                <c:pt idx="227" formatCode="0.00">
                  <c:v>3142.68</c:v>
                </c:pt>
                <c:pt idx="228" formatCode="0.00">
                  <c:v>3107.58</c:v>
                </c:pt>
                <c:pt idx="229" formatCode="0.00">
                  <c:v>3147.79</c:v>
                </c:pt>
                <c:pt idx="230" formatCode="0.00">
                  <c:v>3189.61</c:v>
                </c:pt>
                <c:pt idx="231" formatCode="0.00">
                  <c:v>3162.67</c:v>
                </c:pt>
                <c:pt idx="232" formatCode="0.00">
                  <c:v>3184.72</c:v>
                </c:pt>
                <c:pt idx="233" formatCode="0.00">
                  <c:v>3195.08</c:v>
                </c:pt>
                <c:pt idx="234" formatCode="0.00">
                  <c:v>3179.61</c:v>
                </c:pt>
                <c:pt idx="235" formatCode="0.00">
                  <c:v>3211.66</c:v>
                </c:pt>
                <c:pt idx="236" formatCode="0.00">
                  <c:v>3258.31</c:v>
                </c:pt>
                <c:pt idx="237" formatCode="0.00">
                  <c:v>3276.58</c:v>
                </c:pt>
                <c:pt idx="238" formatCode="0.00">
                  <c:v>3254.83</c:v>
                </c:pt>
                <c:pt idx="239" formatCode="0.00">
                  <c:v>3248.11</c:v>
                </c:pt>
                <c:pt idx="240" formatCode="0.00">
                  <c:v>3269.95</c:v>
                </c:pt>
                <c:pt idx="241" formatCode="0.00">
                  <c:v>3282.67</c:v>
                </c:pt>
                <c:pt idx="242" formatCode="0.00">
                  <c:v>3273.75</c:v>
                </c:pt>
                <c:pt idx="243" formatCode="0.00">
                  <c:v>3186.38</c:v>
                </c:pt>
                <c:pt idx="244" formatCode="0.00">
                  <c:v>3236.46</c:v>
                </c:pt>
                <c:pt idx="245" formatCode="0.00">
                  <c:v>3252.1</c:v>
                </c:pt>
                <c:pt idx="246" formatCode="0.00">
                  <c:v>3236.88</c:v>
                </c:pt>
                <c:pt idx="247" formatCode="0.00">
                  <c:v>3246.35</c:v>
                </c:pt>
                <c:pt idx="248" formatCode="0.00">
                  <c:v>3258.95</c:v>
                </c:pt>
                <c:pt idx="249" formatCode="0.00">
                  <c:v>3274.67</c:v>
                </c:pt>
                <c:pt idx="250" formatCode="0.00">
                  <c:v>3289.02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5A-41ED-AD70-FC64EF787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653600"/>
        <c:axId val="398658080"/>
      </c:lineChart>
      <c:dateAx>
        <c:axId val="4659689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970064"/>
        <c:crosses val="autoZero"/>
        <c:auto val="1"/>
        <c:lblOffset val="100"/>
        <c:baseTimeUnit val="days"/>
      </c:dateAx>
      <c:valAx>
        <c:axId val="465970064"/>
        <c:scaling>
          <c:orientation val="minMax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968944"/>
        <c:crosses val="autoZero"/>
        <c:crossBetween val="between"/>
      </c:valAx>
      <c:valAx>
        <c:axId val="398658080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653600"/>
        <c:crosses val="max"/>
        <c:crossBetween val="between"/>
      </c:valAx>
      <c:dateAx>
        <c:axId val="3986536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9865808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818404042654792E-2"/>
          <c:y val="3.4225371476828172E-2"/>
          <c:w val="0.91145445302948236"/>
          <c:h val="0.811315863738694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на операционную деятельность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Лист1!$B$3:$K$3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Лист1!$B$4:$K$4</c:f>
              <c:numCache>
                <c:formatCode>#,##0</c:formatCode>
                <c:ptCount val="10"/>
                <c:pt idx="0">
                  <c:v>4733</c:v>
                </c:pt>
                <c:pt idx="1">
                  <c:v>5860</c:v>
                </c:pt>
                <c:pt idx="2">
                  <c:v>10305</c:v>
                </c:pt>
                <c:pt idx="3">
                  <c:v>14875</c:v>
                </c:pt>
                <c:pt idx="4">
                  <c:v>16571</c:v>
                </c:pt>
                <c:pt idx="5">
                  <c:v>20921.251664020001</c:v>
                </c:pt>
                <c:pt idx="6">
                  <c:v>25340.447694139999</c:v>
                </c:pt>
                <c:pt idx="7">
                  <c:v>22604</c:v>
                </c:pt>
                <c:pt idx="8">
                  <c:v>25392.492528989998</c:v>
                </c:pt>
                <c:pt idx="9">
                  <c:v>26418.328756029994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24-4064-BB1D-7449EF3C6609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на инвестиционную деятельность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3929586761636838E-17"/>
                  <c:y val="-2.7028879186869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24-4064-BB1D-7449EF3C6609}"/>
                </c:ext>
              </c:extLst>
            </c:dLbl>
            <c:dLbl>
              <c:idx val="2"/>
              <c:layout>
                <c:manualLayout>
                  <c:x val="0"/>
                  <c:y val="-3.2434655024243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24-4064-BB1D-7449EF3C6609}"/>
                </c:ext>
              </c:extLst>
            </c:dLbl>
            <c:dLbl>
              <c:idx val="6"/>
              <c:layout>
                <c:manualLayout>
                  <c:x val="3.8204393505253103E-3"/>
                  <c:y val="-5.4057758373738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24-4064-BB1D-7449EF3C6609}"/>
                </c:ext>
              </c:extLst>
            </c:dLbl>
            <c:dLbl>
              <c:idx val="7"/>
              <c:layout>
                <c:manualLayout>
                  <c:x val="-1.9102196752626551E-3"/>
                  <c:y val="-3.243465502424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24-4064-BB1D-7449EF3C6609}"/>
                </c:ext>
              </c:extLst>
            </c:dLbl>
            <c:dLbl>
              <c:idx val="8"/>
              <c:layout>
                <c:manualLayout>
                  <c:x val="0"/>
                  <c:y val="-5.1354870455051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24-4064-BB1D-7449EF3C66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Лист1!$B$3:$K$3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Лист1!$B$5:$K$5</c:f>
              <c:numCache>
                <c:formatCode>#,##0</c:formatCode>
                <c:ptCount val="10"/>
                <c:pt idx="0">
                  <c:v>1864</c:v>
                </c:pt>
                <c:pt idx="1">
                  <c:v>634</c:v>
                </c:pt>
                <c:pt idx="2">
                  <c:v>518</c:v>
                </c:pt>
                <c:pt idx="3">
                  <c:v>2408</c:v>
                </c:pt>
                <c:pt idx="4">
                  <c:v>2362</c:v>
                </c:pt>
                <c:pt idx="5">
                  <c:v>2362</c:v>
                </c:pt>
                <c:pt idx="6">
                  <c:v>3583</c:v>
                </c:pt>
                <c:pt idx="7">
                  <c:v>9110</c:v>
                </c:pt>
                <c:pt idx="8">
                  <c:v>10059.99020704</c:v>
                </c:pt>
                <c:pt idx="9">
                  <c:v>11317.974768040003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24-4064-BB1D-7449EF3C6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0890768"/>
        <c:axId val="150891328"/>
      </c:barChart>
      <c:lineChart>
        <c:grouping val="standard"/>
        <c:varyColors val="0"/>
        <c:ser>
          <c:idx val="2"/>
          <c:order val="2"/>
          <c:tx>
            <c:strRef>
              <c:f>Лист1!$A$6</c:f>
              <c:strCache>
                <c:ptCount val="1"/>
                <c:pt idx="0">
                  <c:v>процентная ставка, % годовых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3.1480420248328561E-2"/>
                  <c:y val="2.9731767105556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24-4064-BB1D-7449EF3C6609}"/>
                </c:ext>
              </c:extLst>
            </c:dLbl>
            <c:dLbl>
              <c:idx val="7"/>
              <c:layout>
                <c:manualLayout>
                  <c:x val="-3.1480420248328561E-2"/>
                  <c:y val="2.9731767105556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24-4064-BB1D-7449EF3C6609}"/>
                </c:ext>
              </c:extLst>
            </c:dLbl>
            <c:dLbl>
              <c:idx val="8"/>
              <c:layout>
                <c:manualLayout>
                  <c:x val="-3.1480420248328561E-2"/>
                  <c:y val="-2.702887918686965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24-4064-BB1D-7449EF3C6609}"/>
                </c:ext>
              </c:extLst>
            </c:dLbl>
            <c:spPr>
              <a:solidFill>
                <a:srgbClr val="FFC0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Лист1!$B$3:$K$3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Лист1!$B$6:$K$6</c:f>
              <c:numCache>
                <c:formatCode>#,##0.00</c:formatCode>
                <c:ptCount val="10"/>
                <c:pt idx="0">
                  <c:v>7.33</c:v>
                </c:pt>
                <c:pt idx="1">
                  <c:v>7.36</c:v>
                </c:pt>
                <c:pt idx="2">
                  <c:v>7.9</c:v>
                </c:pt>
                <c:pt idx="3">
                  <c:v>8.6199999999999992</c:v>
                </c:pt>
                <c:pt idx="4">
                  <c:v>9.81</c:v>
                </c:pt>
                <c:pt idx="5">
                  <c:v>10.41</c:v>
                </c:pt>
                <c:pt idx="6">
                  <c:v>8.48</c:v>
                </c:pt>
                <c:pt idx="7">
                  <c:v>8.2277340849823766</c:v>
                </c:pt>
                <c:pt idx="8">
                  <c:v>7.9639192656591389</c:v>
                </c:pt>
                <c:pt idx="9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624-4064-BB1D-7449EF3C6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892448"/>
        <c:axId val="150891888"/>
      </c:lineChart>
      <c:catAx>
        <c:axId val="15089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891328"/>
        <c:crosses val="autoZero"/>
        <c:auto val="1"/>
        <c:lblAlgn val="ctr"/>
        <c:lblOffset val="100"/>
        <c:noMultiLvlLbl val="0"/>
      </c:catAx>
      <c:valAx>
        <c:axId val="150891328"/>
        <c:scaling>
          <c:orientation val="minMax"/>
          <c:max val="37000"/>
        </c:scaling>
        <c:delete val="0"/>
        <c:axPos val="l"/>
        <c:numFmt formatCode="#,##0" sourceLinked="1"/>
        <c:majorTickMark val="out"/>
        <c:minorTickMark val="none"/>
        <c:tickLblPos val="nextTo"/>
        <c:crossAx val="150890768"/>
        <c:crosses val="autoZero"/>
        <c:crossBetween val="between"/>
      </c:valAx>
      <c:valAx>
        <c:axId val="150891888"/>
        <c:scaling>
          <c:orientation val="minMax"/>
          <c:max val="11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crossAx val="150892448"/>
        <c:crosses val="max"/>
        <c:crossBetween val="between"/>
        <c:majorUnit val="1"/>
      </c:valAx>
      <c:catAx>
        <c:axId val="150892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89188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3946841155579"/>
          <c:y val="0.15195173463122236"/>
          <c:w val="0.86927462092716112"/>
          <c:h val="0.59515323914216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 мес.'!$X$9</c:f>
              <c:strCache>
                <c:ptCount val="1"/>
                <c:pt idx="0">
                  <c:v>Мощность, МВА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F548-4E92-AACD-1E4BE507723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548-4E92-AACD-1E4BE507723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548-4E92-AACD-1E4BE5077231}"/>
              </c:ext>
            </c:extLst>
          </c:dPt>
          <c:dLbls>
            <c:dLbl>
              <c:idx val="0"/>
              <c:layout>
                <c:manualLayout>
                  <c:x val="0"/>
                  <c:y val="-2.4495141392746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48-4E92-AACD-1E4BE5077231}"/>
                </c:ext>
              </c:extLst>
            </c:dLbl>
            <c:dLbl>
              <c:idx val="1"/>
              <c:layout>
                <c:manualLayout>
                  <c:x val="8.7837813303887904E-4"/>
                  <c:y val="1.80210005761286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48-4E92-AACD-1E4BE5077231}"/>
                </c:ext>
              </c:extLst>
            </c:dLbl>
            <c:dLbl>
              <c:idx val="2"/>
              <c:layout>
                <c:manualLayout>
                  <c:x val="-8.7568408509679264E-3"/>
                  <c:y val="-7.53631427840473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48-4E92-AACD-1E4BE5077231}"/>
                </c:ext>
              </c:extLst>
            </c:dLbl>
            <c:dLbl>
              <c:idx val="3"/>
              <c:layout>
                <c:manualLayout>
                  <c:x val="0"/>
                  <c:y val="-5.44745444725557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48-4E92-AACD-1E4BE5077231}"/>
                </c:ext>
              </c:extLst>
            </c:dLbl>
            <c:dLbl>
              <c:idx val="4"/>
              <c:layout>
                <c:manualLayout>
                  <c:x val="-3.7529317932720602E-3"/>
                  <c:y val="-3.34870235083430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48-4E92-AACD-1E4BE5077231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 мес.'!$Y$8:$Z$8</c:f>
              <c:strCache>
                <c:ptCount val="2"/>
                <c:pt idx="0">
                  <c:v>План 2020г. </c:v>
                </c:pt>
                <c:pt idx="1">
                  <c:v>Факт 2020г.</c:v>
                </c:pt>
              </c:strCache>
            </c:strRef>
          </c:cat>
          <c:val>
            <c:numRef>
              <c:f>'9 мес.'!$Y$9:$Z$9</c:f>
              <c:numCache>
                <c:formatCode>0</c:formatCode>
                <c:ptCount val="2"/>
                <c:pt idx="0">
                  <c:v>149.9</c:v>
                </c:pt>
                <c:pt idx="1">
                  <c:v>221.16800000000001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48-4E92-AACD-1E4BE5077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74640"/>
        <c:axId val="152515472"/>
      </c:barChart>
      <c:catAx>
        <c:axId val="527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2515472"/>
        <c:crosses val="autoZero"/>
        <c:auto val="1"/>
        <c:lblAlgn val="ctr"/>
        <c:lblOffset val="100"/>
        <c:noMultiLvlLbl val="0"/>
      </c:catAx>
      <c:valAx>
        <c:axId val="15251547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527464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PF Din Text Cond Pro Light" panose="02000000000000000000" pitchFamily="2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42034630628844"/>
          <c:y val="0.14697882390869366"/>
          <c:w val="0.79363859193660258"/>
          <c:h val="0.62021099635272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 мес.'!$X$10</c:f>
              <c:strCache>
                <c:ptCount val="1"/>
                <c:pt idx="0">
                  <c:v>ЛЭП, км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DA83-459E-B8F0-F14E48EC688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A83-459E-B8F0-F14E48EC688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A83-459E-B8F0-F14E48EC68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0F5F47F-4619-4201-8B78-B04F35FD9A3F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A83-459E-B8F0-F14E48EC68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 мес.'!$Y$8:$Z$8</c:f>
              <c:strCache>
                <c:ptCount val="2"/>
                <c:pt idx="0">
                  <c:v>План 2020г.</c:v>
                </c:pt>
                <c:pt idx="1">
                  <c:v>Факт 2020г.</c:v>
                </c:pt>
              </c:strCache>
            </c:strRef>
          </c:cat>
          <c:val>
            <c:numRef>
              <c:f>'9 мес.'!$Y$10:$Z$10</c:f>
              <c:numCache>
                <c:formatCode>0</c:formatCode>
                <c:ptCount val="2"/>
                <c:pt idx="0">
                  <c:v>995.02</c:v>
                </c:pt>
                <c:pt idx="1">
                  <c:v>1722.86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83-459E-B8F0-F14E48EC6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19392"/>
        <c:axId val="152519952"/>
      </c:barChart>
      <c:catAx>
        <c:axId val="15251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2519952"/>
        <c:crosses val="autoZero"/>
        <c:auto val="1"/>
        <c:lblAlgn val="ctr"/>
        <c:lblOffset val="100"/>
        <c:noMultiLvlLbl val="0"/>
      </c:catAx>
      <c:valAx>
        <c:axId val="15251995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525193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PF Din Text Cond Pro Light" panose="02000000000000000000" pitchFamily="2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41519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0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2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0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372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677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35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1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31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12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  <a:prstGeom prst="rect">
            <a:avLst/>
          </a:prstGeom>
        </p:spPr>
        <p:txBody>
          <a:bodyPr/>
          <a:lstStyle>
            <a:lvl1pPr algn="l">
              <a:defRPr sz="3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10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3" y="2180035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1pPr>
            <a:lvl2pPr marL="0" indent="3429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2pPr>
            <a:lvl3pPr marL="0" indent="6858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3pPr>
            <a:lvl4pPr marL="0" indent="10287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4pPr>
            <a:lvl5pPr marL="0" indent="13716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 sz="2100"/>
            </a:lvl1pPr>
            <a:lvl2pPr marL="592931" indent="-250031">
              <a:spcBef>
                <a:spcPts val="450"/>
              </a:spcBef>
              <a:defRPr sz="2100"/>
            </a:lvl2pPr>
            <a:lvl3pPr marL="925829" indent="-240029">
              <a:spcBef>
                <a:spcPts val="450"/>
              </a:spcBef>
              <a:defRPr sz="2100"/>
            </a:lvl3pPr>
            <a:lvl4pPr marL="1295400" indent="-266700">
              <a:spcBef>
                <a:spcPts val="450"/>
              </a:spcBef>
              <a:defRPr sz="2100"/>
            </a:lvl4pPr>
            <a:lvl5pPr marL="1638300" indent="-266700">
              <a:spcBef>
                <a:spcPts val="450"/>
              </a:spcBef>
              <a:defRPr sz="2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75"/>
              </a:spcBef>
              <a:buSzTx/>
              <a:buFontTx/>
              <a:buNone/>
              <a:defRPr sz="1800" b="1"/>
            </a:lvl1pPr>
            <a:lvl2pPr marL="0" indent="342900">
              <a:spcBef>
                <a:spcPts val="375"/>
              </a:spcBef>
              <a:buSzTx/>
              <a:buFontTx/>
              <a:buNone/>
              <a:defRPr sz="1800" b="1"/>
            </a:lvl2pPr>
            <a:lvl3pPr marL="0" indent="685800">
              <a:spcBef>
                <a:spcPts val="375"/>
              </a:spcBef>
              <a:buSzTx/>
              <a:buFontTx/>
              <a:buNone/>
              <a:defRPr sz="1800" b="1"/>
            </a:lvl3pPr>
            <a:lvl4pPr marL="0" indent="1028700">
              <a:spcBef>
                <a:spcPts val="375"/>
              </a:spcBef>
              <a:buSzTx/>
              <a:buFontTx/>
              <a:buNone/>
              <a:defRPr sz="1800" b="1"/>
            </a:lvl4pPr>
            <a:lvl5pPr marL="0" indent="1371600">
              <a:spcBef>
                <a:spcPts val="375"/>
              </a:spcBef>
              <a:buSzTx/>
              <a:buFontTx/>
              <a:buNone/>
              <a:defRPr sz="18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75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t>Текст заголовка</a:t>
            </a:r>
          </a:p>
        </p:txBody>
      </p:sp>
      <p:sp>
        <p:nvSpPr>
          <p:cNvPr id="14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9" name="Текст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9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t>Текст заголовка</a:t>
            </a:r>
          </a:p>
        </p:txBody>
      </p:sp>
      <p:sp>
        <p:nvSpPr>
          <p:cNvPr id="158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9" y="459581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9" y="4025503"/>
            <a:ext cx="5486401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SzTx/>
              <a:buFontTx/>
              <a:buNone/>
              <a:defRPr sz="1050"/>
            </a:lvl1pPr>
            <a:lvl2pPr marL="0" indent="342900">
              <a:spcBef>
                <a:spcPts val="225"/>
              </a:spcBef>
              <a:buSzTx/>
              <a:buFontTx/>
              <a:buNone/>
              <a:defRPr sz="1050"/>
            </a:lvl2pPr>
            <a:lvl3pPr marL="0" indent="685800">
              <a:spcBef>
                <a:spcPts val="225"/>
              </a:spcBef>
              <a:buSzTx/>
              <a:buFontTx/>
              <a:buNone/>
              <a:defRPr sz="1050"/>
            </a:lvl3pPr>
            <a:lvl4pPr marL="0" indent="1028700">
              <a:spcBef>
                <a:spcPts val="225"/>
              </a:spcBef>
              <a:buSzTx/>
              <a:buFontTx/>
              <a:buNone/>
              <a:defRPr sz="1050"/>
            </a:lvl4pPr>
            <a:lvl5pPr marL="0" indent="1371600">
              <a:spcBef>
                <a:spcPts val="225"/>
              </a:spcBef>
              <a:buSzTx/>
              <a:buFontTx/>
              <a:buNone/>
              <a:defRPr sz="10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3429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6858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7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  <a:prstGeom prst="rect">
            <a:avLst/>
          </a:prstGeom>
        </p:spPr>
        <p:txBody>
          <a:bodyPr/>
          <a:lstStyle>
            <a:lvl1pPr algn="l">
              <a:defRPr sz="3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18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3" y="2180035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1pPr>
            <a:lvl2pPr marL="0" indent="3429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2pPr>
            <a:lvl3pPr marL="0" indent="6858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3pPr>
            <a:lvl4pPr marL="0" indent="10287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4pPr>
            <a:lvl5pPr marL="0" indent="13716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9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 sz="2100"/>
            </a:lvl1pPr>
            <a:lvl2pPr marL="592931" indent="-250031">
              <a:spcBef>
                <a:spcPts val="450"/>
              </a:spcBef>
              <a:defRPr sz="2100"/>
            </a:lvl2pPr>
            <a:lvl3pPr marL="925829" indent="-240029">
              <a:spcBef>
                <a:spcPts val="450"/>
              </a:spcBef>
              <a:defRPr sz="2100"/>
            </a:lvl3pPr>
            <a:lvl4pPr marL="1295400" indent="-266700">
              <a:spcBef>
                <a:spcPts val="450"/>
              </a:spcBef>
              <a:defRPr sz="2100"/>
            </a:lvl4pPr>
            <a:lvl5pPr marL="1638300" indent="-266700">
              <a:spcBef>
                <a:spcPts val="450"/>
              </a:spcBef>
              <a:defRPr sz="2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2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75"/>
              </a:spcBef>
              <a:buSzTx/>
              <a:buFontTx/>
              <a:buNone/>
              <a:defRPr sz="1800" b="1"/>
            </a:lvl1pPr>
            <a:lvl2pPr marL="0" indent="342900">
              <a:spcBef>
                <a:spcPts val="375"/>
              </a:spcBef>
              <a:buSzTx/>
              <a:buFontTx/>
              <a:buNone/>
              <a:defRPr sz="1800" b="1"/>
            </a:lvl2pPr>
            <a:lvl3pPr marL="0" indent="685800">
              <a:spcBef>
                <a:spcPts val="375"/>
              </a:spcBef>
              <a:buSzTx/>
              <a:buFontTx/>
              <a:buNone/>
              <a:defRPr sz="1800" b="1"/>
            </a:lvl3pPr>
            <a:lvl4pPr marL="0" indent="1028700">
              <a:spcBef>
                <a:spcPts val="375"/>
              </a:spcBef>
              <a:buSzTx/>
              <a:buFontTx/>
              <a:buNone/>
              <a:defRPr sz="1800" b="1"/>
            </a:lvl4pPr>
            <a:lvl5pPr marL="0" indent="1371600">
              <a:spcBef>
                <a:spcPts val="375"/>
              </a:spcBef>
              <a:buSzTx/>
              <a:buFontTx/>
              <a:buNone/>
              <a:defRPr sz="18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75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2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t>Текст заголовка</a:t>
            </a:r>
          </a:p>
        </p:txBody>
      </p:sp>
      <p:sp>
        <p:nvSpPr>
          <p:cNvPr id="22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0" name="Текст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2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9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t>Текст заголовка</a:t>
            </a:r>
          </a:p>
        </p:txBody>
      </p:sp>
      <p:sp>
        <p:nvSpPr>
          <p:cNvPr id="239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9" y="459581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9" y="4025503"/>
            <a:ext cx="5486401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SzTx/>
              <a:buFontTx/>
              <a:buNone/>
              <a:defRPr sz="1050"/>
            </a:lvl1pPr>
            <a:lvl2pPr marL="0" indent="342900">
              <a:spcBef>
                <a:spcPts val="225"/>
              </a:spcBef>
              <a:buSzTx/>
              <a:buFontTx/>
              <a:buNone/>
              <a:defRPr sz="1050"/>
            </a:lvl2pPr>
            <a:lvl3pPr marL="0" indent="685800">
              <a:spcBef>
                <a:spcPts val="225"/>
              </a:spcBef>
              <a:buSzTx/>
              <a:buFontTx/>
              <a:buNone/>
              <a:defRPr sz="1050"/>
            </a:lvl3pPr>
            <a:lvl4pPr marL="0" indent="1028700">
              <a:spcBef>
                <a:spcPts val="225"/>
              </a:spcBef>
              <a:buSzTx/>
              <a:buFontTx/>
              <a:buNone/>
              <a:defRPr sz="1050"/>
            </a:lvl4pPr>
            <a:lvl5pPr marL="0" indent="1371600">
              <a:spcBef>
                <a:spcPts val="225"/>
              </a:spcBef>
              <a:buSzTx/>
              <a:buFontTx/>
              <a:buNone/>
              <a:defRPr sz="10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Прямоугольник 13"/>
          <p:cNvSpPr/>
          <p:nvPr/>
        </p:nvSpPr>
        <p:spPr>
          <a:xfrm>
            <a:off x="0" y="248263"/>
            <a:ext cx="9144000" cy="238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pic>
        <p:nvPicPr>
          <p:cNvPr id="24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79" y="87477"/>
            <a:ext cx="817372" cy="645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8" y="255137"/>
            <a:ext cx="336919" cy="224159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Равнобедренный треугольник 17"/>
          <p:cNvSpPr/>
          <p:nvPr/>
        </p:nvSpPr>
        <p:spPr>
          <a:xfrm rot="5400000">
            <a:off x="154701" y="288608"/>
            <a:ext cx="207947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2" name="Равнобедренный треугольник 18"/>
          <p:cNvSpPr/>
          <p:nvPr/>
        </p:nvSpPr>
        <p:spPr>
          <a:xfrm>
            <a:off x="452624" y="382912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3" name="Равнобедренный треугольник 19"/>
          <p:cNvSpPr/>
          <p:nvPr/>
        </p:nvSpPr>
        <p:spPr>
          <a:xfrm rot="10800000">
            <a:off x="443102" y="263788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1597825"/>
            <a:ext cx="7772400" cy="1102520"/>
          </a:xfrm>
          <a:prstGeom prst="rect">
            <a:avLst/>
          </a:prstGeom>
        </p:spPr>
        <p:txBody>
          <a:bodyPr lIns="45695" tIns="45695" rIns="45695" bIns="45695"/>
          <a:lstStyle>
            <a:lvl1pPr defTabSz="685414"/>
          </a:lstStyle>
          <a:p>
            <a:r>
              <a:t>Текст заголовка</a:t>
            </a:r>
          </a:p>
        </p:txBody>
      </p:sp>
      <p:sp>
        <p:nvSpPr>
          <p:cNvPr id="2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45695" tIns="45695" rIns="45695" bIns="45695"/>
          <a:lstStyle>
            <a:lvl1pPr marL="0" indent="0" algn="ctr" defTabSz="685414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342707" algn="ctr" defTabSz="685414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685414" algn="ctr" defTabSz="685414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028122" algn="ctr" defTabSz="685414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370828" algn="ctr" defTabSz="685414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58475" y="235585"/>
            <a:ext cx="226935" cy="230782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Прямоугольник 13"/>
          <p:cNvSpPr/>
          <p:nvPr/>
        </p:nvSpPr>
        <p:spPr>
          <a:xfrm>
            <a:off x="0" y="248263"/>
            <a:ext cx="9144000" cy="238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pic>
        <p:nvPicPr>
          <p:cNvPr id="26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79" y="87477"/>
            <a:ext cx="817372" cy="645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8" y="255137"/>
            <a:ext cx="336919" cy="224159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Равнобедренный треугольник 17"/>
          <p:cNvSpPr/>
          <p:nvPr/>
        </p:nvSpPr>
        <p:spPr>
          <a:xfrm rot="5400000">
            <a:off x="154701" y="288608"/>
            <a:ext cx="207947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67" name="Равнобедренный треугольник 18"/>
          <p:cNvSpPr/>
          <p:nvPr/>
        </p:nvSpPr>
        <p:spPr>
          <a:xfrm>
            <a:off x="452624" y="382912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68" name="Равнобедренный треугольник 19"/>
          <p:cNvSpPr/>
          <p:nvPr/>
        </p:nvSpPr>
        <p:spPr>
          <a:xfrm rot="10800000">
            <a:off x="443102" y="263788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6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685414"/>
          </a:lstStyle>
          <a:p>
            <a:r>
              <a:t>Текст заголовка</a:t>
            </a:r>
          </a:p>
        </p:txBody>
      </p:sp>
      <p:sp>
        <p:nvSpPr>
          <p:cNvPr id="27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marL="257030" indent="-257030" defTabSz="685414"/>
            <a:lvl2pPr marL="587498" indent="-244791" defTabSz="685414"/>
            <a:lvl3pPr marL="913887" indent="-228473" defTabSz="685414"/>
            <a:lvl4pPr marL="1302287" indent="-274167" defTabSz="685414"/>
            <a:lvl5pPr marL="1644995" indent="-274167" defTabSz="685414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58475" y="235585"/>
            <a:ext cx="226935" cy="230782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Прямоугольник 13"/>
          <p:cNvSpPr/>
          <p:nvPr/>
        </p:nvSpPr>
        <p:spPr>
          <a:xfrm>
            <a:off x="0" y="248263"/>
            <a:ext cx="9144000" cy="238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pic>
        <p:nvPicPr>
          <p:cNvPr id="27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79" y="87477"/>
            <a:ext cx="817372" cy="645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8" y="255137"/>
            <a:ext cx="336919" cy="224159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Равнобедренный треугольник 17"/>
          <p:cNvSpPr/>
          <p:nvPr/>
        </p:nvSpPr>
        <p:spPr>
          <a:xfrm rot="5400000">
            <a:off x="154701" y="288608"/>
            <a:ext cx="207947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82" name="Равнобедренный треугольник 18"/>
          <p:cNvSpPr/>
          <p:nvPr/>
        </p:nvSpPr>
        <p:spPr>
          <a:xfrm>
            <a:off x="452624" y="382912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83" name="Равнобедренный треугольник 19"/>
          <p:cNvSpPr/>
          <p:nvPr/>
        </p:nvSpPr>
        <p:spPr>
          <a:xfrm rot="10800000">
            <a:off x="443102" y="263788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3" y="3305177"/>
            <a:ext cx="7772401" cy="1021557"/>
          </a:xfrm>
          <a:prstGeom prst="rect">
            <a:avLst/>
          </a:prstGeom>
        </p:spPr>
        <p:txBody>
          <a:bodyPr lIns="45695" tIns="45695" rIns="45695" bIns="45695"/>
          <a:lstStyle>
            <a:lvl1pPr algn="l" defTabSz="685414">
              <a:defRPr sz="3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8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3" y="2180041"/>
            <a:ext cx="7772401" cy="1125142"/>
          </a:xfrm>
          <a:prstGeom prst="rect">
            <a:avLst/>
          </a:prstGeom>
        </p:spPr>
        <p:txBody>
          <a:bodyPr lIns="45695" tIns="45695" rIns="45695" bIns="45695" anchor="b"/>
          <a:lstStyle>
            <a:lvl1pPr marL="0" indent="0" defTabSz="685414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1pPr>
            <a:lvl2pPr marL="0" indent="342707" defTabSz="685414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2pPr>
            <a:lvl3pPr marL="0" indent="685414" defTabSz="685414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3pPr>
            <a:lvl4pPr marL="0" indent="1028122" defTabSz="685414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4pPr>
            <a:lvl5pPr marL="0" indent="1370828" defTabSz="685414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58475" y="235585"/>
            <a:ext cx="226935" cy="230782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Прямоугольник 13"/>
          <p:cNvSpPr/>
          <p:nvPr/>
        </p:nvSpPr>
        <p:spPr>
          <a:xfrm>
            <a:off x="0" y="248263"/>
            <a:ext cx="9144000" cy="238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pic>
        <p:nvPicPr>
          <p:cNvPr id="29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79" y="87477"/>
            <a:ext cx="817372" cy="645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8" y="255137"/>
            <a:ext cx="336919" cy="224159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Равнобедренный треугольник 17"/>
          <p:cNvSpPr/>
          <p:nvPr/>
        </p:nvSpPr>
        <p:spPr>
          <a:xfrm rot="5400000">
            <a:off x="154701" y="288608"/>
            <a:ext cx="207947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97" name="Равнобедренный треугольник 18"/>
          <p:cNvSpPr/>
          <p:nvPr/>
        </p:nvSpPr>
        <p:spPr>
          <a:xfrm>
            <a:off x="452624" y="382912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98" name="Равнобедренный треугольник 19"/>
          <p:cNvSpPr/>
          <p:nvPr/>
        </p:nvSpPr>
        <p:spPr>
          <a:xfrm rot="10800000">
            <a:off x="443102" y="263788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9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685414"/>
          </a:lstStyle>
          <a:p>
            <a:r>
              <a:t>Текст заголовка</a:t>
            </a:r>
          </a:p>
        </p:txBody>
      </p:sp>
      <p:sp>
        <p:nvSpPr>
          <p:cNvPr id="30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45695" tIns="45695" rIns="45695" bIns="45695"/>
          <a:lstStyle>
            <a:lvl1pPr marL="257030" indent="-257030" defTabSz="685414">
              <a:spcBef>
                <a:spcPts val="450"/>
              </a:spcBef>
              <a:defRPr sz="2100"/>
            </a:lvl1pPr>
            <a:lvl2pPr marL="592598" indent="-249891" defTabSz="685414">
              <a:spcBef>
                <a:spcPts val="450"/>
              </a:spcBef>
              <a:defRPr sz="2100"/>
            </a:lvl2pPr>
            <a:lvl3pPr marL="925311" indent="-239897" defTabSz="685414">
              <a:spcBef>
                <a:spcPts val="450"/>
              </a:spcBef>
              <a:defRPr sz="2100"/>
            </a:lvl3pPr>
            <a:lvl4pPr marL="1294672" indent="-266552" defTabSz="685414">
              <a:spcBef>
                <a:spcPts val="450"/>
              </a:spcBef>
              <a:defRPr sz="2100"/>
            </a:lvl4pPr>
            <a:lvl5pPr marL="1637379" indent="-266552" defTabSz="685414">
              <a:spcBef>
                <a:spcPts val="450"/>
              </a:spcBef>
              <a:defRPr sz="2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58475" y="235585"/>
            <a:ext cx="226935" cy="230782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Прямоугольник 13"/>
          <p:cNvSpPr/>
          <p:nvPr/>
        </p:nvSpPr>
        <p:spPr>
          <a:xfrm>
            <a:off x="0" y="248263"/>
            <a:ext cx="9144000" cy="238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pic>
        <p:nvPicPr>
          <p:cNvPr id="30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79" y="87477"/>
            <a:ext cx="817372" cy="645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8" y="255137"/>
            <a:ext cx="336919" cy="224159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Равнобедренный треугольник 17"/>
          <p:cNvSpPr/>
          <p:nvPr/>
        </p:nvSpPr>
        <p:spPr>
          <a:xfrm rot="5400000">
            <a:off x="154701" y="288608"/>
            <a:ext cx="207947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12" name="Равнобедренный треугольник 18"/>
          <p:cNvSpPr/>
          <p:nvPr/>
        </p:nvSpPr>
        <p:spPr>
          <a:xfrm>
            <a:off x="452624" y="382912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13" name="Равнобедренный треугольник 19"/>
          <p:cNvSpPr/>
          <p:nvPr/>
        </p:nvSpPr>
        <p:spPr>
          <a:xfrm rot="10800000">
            <a:off x="443102" y="263788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1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685414"/>
          </a:lstStyle>
          <a:p>
            <a:r>
              <a:t>Текст заголовка</a:t>
            </a:r>
          </a:p>
        </p:txBody>
      </p:sp>
      <p:sp>
        <p:nvSpPr>
          <p:cNvPr id="31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lIns="45695" tIns="45695" rIns="45695" bIns="45695" anchor="b"/>
          <a:lstStyle>
            <a:lvl1pPr marL="0" indent="0" defTabSz="685414">
              <a:spcBef>
                <a:spcPts val="375"/>
              </a:spcBef>
              <a:buSzTx/>
              <a:buFontTx/>
              <a:buNone/>
              <a:defRPr sz="1800" b="1"/>
            </a:lvl1pPr>
            <a:lvl2pPr marL="0" indent="342707" defTabSz="685414">
              <a:spcBef>
                <a:spcPts val="375"/>
              </a:spcBef>
              <a:buSzTx/>
              <a:buFontTx/>
              <a:buNone/>
              <a:defRPr sz="1800" b="1"/>
            </a:lvl2pPr>
            <a:lvl3pPr marL="0" indent="685414" defTabSz="685414">
              <a:spcBef>
                <a:spcPts val="375"/>
              </a:spcBef>
              <a:buSzTx/>
              <a:buFontTx/>
              <a:buNone/>
              <a:defRPr sz="1800" b="1"/>
            </a:lvl3pPr>
            <a:lvl4pPr marL="0" indent="1028122" defTabSz="685414">
              <a:spcBef>
                <a:spcPts val="375"/>
              </a:spcBef>
              <a:buSzTx/>
              <a:buFontTx/>
              <a:buNone/>
              <a:defRPr sz="1800" b="1"/>
            </a:lvl4pPr>
            <a:lvl5pPr marL="0" indent="1370828" defTabSz="685414">
              <a:spcBef>
                <a:spcPts val="375"/>
              </a:spcBef>
              <a:buSzTx/>
              <a:buFontTx/>
              <a:buNone/>
              <a:defRPr sz="18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6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33" y="1151338"/>
            <a:ext cx="4041776" cy="479822"/>
          </a:xfrm>
          <a:prstGeom prst="rect">
            <a:avLst/>
          </a:prstGeom>
        </p:spPr>
        <p:txBody>
          <a:bodyPr lIns="45695" tIns="45695" rIns="45695" bIns="45695" anchor="b"/>
          <a:lstStyle>
            <a:lvl1pPr marL="0" indent="0" defTabSz="685414">
              <a:spcBef>
                <a:spcPts val="375"/>
              </a:spcBef>
              <a:buSzTx/>
              <a:buFontTx/>
              <a:buNone/>
              <a:defRPr sz="2400" b="1"/>
            </a:lvl1pPr>
          </a:lstStyle>
          <a:p>
            <a:pPr marL="0" indent="0" defTabSz="913885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58475" y="235585"/>
            <a:ext cx="226935" cy="230782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2" y="304981"/>
            <a:ext cx="1466851" cy="32049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Прямоугольник 13"/>
          <p:cNvSpPr/>
          <p:nvPr/>
        </p:nvSpPr>
        <p:spPr>
          <a:xfrm>
            <a:off x="0" y="248263"/>
            <a:ext cx="9144000" cy="238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pic>
        <p:nvPicPr>
          <p:cNvPr id="3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79" y="87477"/>
            <a:ext cx="817372" cy="645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8" y="255137"/>
            <a:ext cx="336919" cy="224159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Равнобедренный треугольник 17"/>
          <p:cNvSpPr/>
          <p:nvPr/>
        </p:nvSpPr>
        <p:spPr>
          <a:xfrm rot="5400000">
            <a:off x="154701" y="288608"/>
            <a:ext cx="207947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28" name="Равнобедренный треугольник 18"/>
          <p:cNvSpPr/>
          <p:nvPr/>
        </p:nvSpPr>
        <p:spPr>
          <a:xfrm>
            <a:off x="452624" y="382912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29" name="Равнобедренный треугольник 19"/>
          <p:cNvSpPr/>
          <p:nvPr/>
        </p:nvSpPr>
        <p:spPr>
          <a:xfrm rot="10800000">
            <a:off x="443102" y="263788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685414"/>
          </a:lstStyle>
          <a:p>
            <a:r>
              <a:t>Текст заголовка</a:t>
            </a:r>
          </a:p>
        </p:txBody>
      </p:sp>
      <p:sp>
        <p:nvSpPr>
          <p:cNvPr id="3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58475" y="235585"/>
            <a:ext cx="226935" cy="230782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Прямоугольник 13"/>
          <p:cNvSpPr/>
          <p:nvPr/>
        </p:nvSpPr>
        <p:spPr>
          <a:xfrm>
            <a:off x="0" y="248263"/>
            <a:ext cx="9144000" cy="238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pic>
        <p:nvPicPr>
          <p:cNvPr id="33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79" y="87477"/>
            <a:ext cx="817372" cy="645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8" y="255137"/>
            <a:ext cx="336919" cy="224159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Равнобедренный треугольник 17"/>
          <p:cNvSpPr/>
          <p:nvPr/>
        </p:nvSpPr>
        <p:spPr>
          <a:xfrm rot="5400000">
            <a:off x="154701" y="288608"/>
            <a:ext cx="207947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42" name="Равнобедренный треугольник 18"/>
          <p:cNvSpPr/>
          <p:nvPr/>
        </p:nvSpPr>
        <p:spPr>
          <a:xfrm>
            <a:off x="452624" y="382912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43" name="Равнобедренный треугольник 19"/>
          <p:cNvSpPr/>
          <p:nvPr/>
        </p:nvSpPr>
        <p:spPr>
          <a:xfrm rot="10800000">
            <a:off x="443102" y="263788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4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58475" y="235585"/>
            <a:ext cx="226935" cy="230782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Прямоугольник 13"/>
          <p:cNvSpPr/>
          <p:nvPr/>
        </p:nvSpPr>
        <p:spPr>
          <a:xfrm>
            <a:off x="0" y="248263"/>
            <a:ext cx="9144000" cy="238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pic>
        <p:nvPicPr>
          <p:cNvPr id="35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79" y="87477"/>
            <a:ext cx="817372" cy="645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8" y="255137"/>
            <a:ext cx="336919" cy="224159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Равнобедренный треугольник 17"/>
          <p:cNvSpPr/>
          <p:nvPr/>
        </p:nvSpPr>
        <p:spPr>
          <a:xfrm rot="5400000">
            <a:off x="154701" y="288608"/>
            <a:ext cx="207947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55" name="Равнобедренный треугольник 18"/>
          <p:cNvSpPr/>
          <p:nvPr/>
        </p:nvSpPr>
        <p:spPr>
          <a:xfrm>
            <a:off x="452624" y="382912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56" name="Равнобедренный треугольник 19"/>
          <p:cNvSpPr/>
          <p:nvPr/>
        </p:nvSpPr>
        <p:spPr>
          <a:xfrm rot="10800000">
            <a:off x="443102" y="263788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58475" y="235585"/>
            <a:ext cx="226935" cy="230782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Прямоугольник 13"/>
          <p:cNvSpPr/>
          <p:nvPr/>
        </p:nvSpPr>
        <p:spPr>
          <a:xfrm>
            <a:off x="0" y="248263"/>
            <a:ext cx="9144000" cy="238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pic>
        <p:nvPicPr>
          <p:cNvPr id="36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79" y="87477"/>
            <a:ext cx="817372" cy="645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8" y="255137"/>
            <a:ext cx="336919" cy="224159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Равнобедренный треугольник 17"/>
          <p:cNvSpPr/>
          <p:nvPr/>
        </p:nvSpPr>
        <p:spPr>
          <a:xfrm rot="5400000">
            <a:off x="154701" y="288608"/>
            <a:ext cx="207947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68" name="Равнобедренный треугольник 18"/>
          <p:cNvSpPr/>
          <p:nvPr/>
        </p:nvSpPr>
        <p:spPr>
          <a:xfrm>
            <a:off x="452624" y="382912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69" name="Равнобедренный треугольник 19"/>
          <p:cNvSpPr/>
          <p:nvPr/>
        </p:nvSpPr>
        <p:spPr>
          <a:xfrm rot="10800000">
            <a:off x="443102" y="263788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17067" y="271031"/>
            <a:ext cx="226935" cy="230782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Прямоугольник 13"/>
          <p:cNvSpPr/>
          <p:nvPr/>
        </p:nvSpPr>
        <p:spPr>
          <a:xfrm>
            <a:off x="0" y="248263"/>
            <a:ext cx="9144000" cy="238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pic>
        <p:nvPicPr>
          <p:cNvPr id="37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79" y="87477"/>
            <a:ext cx="817372" cy="645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8" y="255137"/>
            <a:ext cx="336919" cy="224159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Равнобедренный треугольник 17"/>
          <p:cNvSpPr/>
          <p:nvPr/>
        </p:nvSpPr>
        <p:spPr>
          <a:xfrm rot="5400000">
            <a:off x="154701" y="288608"/>
            <a:ext cx="207947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81" name="Равнобедренный треугольник 18"/>
          <p:cNvSpPr/>
          <p:nvPr/>
        </p:nvSpPr>
        <p:spPr>
          <a:xfrm>
            <a:off x="452624" y="382912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82" name="Равнобедренный треугольник 19"/>
          <p:cNvSpPr/>
          <p:nvPr/>
        </p:nvSpPr>
        <p:spPr>
          <a:xfrm rot="10800000">
            <a:off x="443102" y="263788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9" y="204787"/>
            <a:ext cx="3008314" cy="871538"/>
          </a:xfrm>
          <a:prstGeom prst="rect">
            <a:avLst/>
          </a:prstGeom>
        </p:spPr>
        <p:txBody>
          <a:bodyPr lIns="45695" tIns="45695" rIns="45695" bIns="45695" anchor="b"/>
          <a:lstStyle>
            <a:lvl1pPr algn="l" defTabSz="685414">
              <a:defRPr sz="1500" b="1"/>
            </a:lvl1pPr>
          </a:lstStyle>
          <a:p>
            <a:r>
              <a:t>Текст заголовка</a:t>
            </a:r>
          </a:p>
        </p:txBody>
      </p:sp>
      <p:sp>
        <p:nvSpPr>
          <p:cNvPr id="38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2" y="204795"/>
            <a:ext cx="5111751" cy="4389835"/>
          </a:xfrm>
          <a:prstGeom prst="rect">
            <a:avLst/>
          </a:prstGeom>
        </p:spPr>
        <p:txBody>
          <a:bodyPr lIns="45695" tIns="45695" rIns="45695" bIns="45695"/>
          <a:lstStyle>
            <a:lvl1pPr marL="257030" indent="-257030" defTabSz="685414"/>
            <a:lvl2pPr marL="587498" indent="-244791" defTabSz="685414"/>
            <a:lvl3pPr marL="913887" indent="-228473" defTabSz="685414"/>
            <a:lvl4pPr marL="1302287" indent="-274167" defTabSz="685414"/>
            <a:lvl5pPr marL="1644995" indent="-274167" defTabSz="685414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5" name="Текст 3"/>
          <p:cNvSpPr>
            <a:spLocks noGrp="1"/>
          </p:cNvSpPr>
          <p:nvPr>
            <p:ph type="body" sz="half" idx="13"/>
          </p:nvPr>
        </p:nvSpPr>
        <p:spPr>
          <a:xfrm>
            <a:off x="457209" y="1076332"/>
            <a:ext cx="3008315" cy="3518297"/>
          </a:xfrm>
          <a:prstGeom prst="rect">
            <a:avLst/>
          </a:prstGeom>
        </p:spPr>
        <p:txBody>
          <a:bodyPr lIns="45695" tIns="45695" rIns="45695" bIns="45695"/>
          <a:lstStyle>
            <a:lvl1pPr marL="0" indent="0" defTabSz="685414">
              <a:spcBef>
                <a:spcPts val="225"/>
              </a:spcBef>
              <a:buSzTx/>
              <a:buFontTx/>
              <a:buNone/>
              <a:defRPr sz="1400"/>
            </a:lvl1pPr>
          </a:lstStyle>
          <a:p>
            <a:pPr marL="0" indent="0" defTabSz="913885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3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58475" y="235585"/>
            <a:ext cx="226935" cy="230782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Прямоугольник 13"/>
          <p:cNvSpPr/>
          <p:nvPr/>
        </p:nvSpPr>
        <p:spPr>
          <a:xfrm>
            <a:off x="0" y="248263"/>
            <a:ext cx="9144000" cy="238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pic>
        <p:nvPicPr>
          <p:cNvPr id="39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79" y="87477"/>
            <a:ext cx="817372" cy="645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8" y="255137"/>
            <a:ext cx="336919" cy="224159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Равнобедренный треугольник 17"/>
          <p:cNvSpPr/>
          <p:nvPr/>
        </p:nvSpPr>
        <p:spPr>
          <a:xfrm rot="5400000">
            <a:off x="154701" y="288608"/>
            <a:ext cx="207947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97" name="Равнобедренный треугольник 18"/>
          <p:cNvSpPr/>
          <p:nvPr/>
        </p:nvSpPr>
        <p:spPr>
          <a:xfrm>
            <a:off x="452624" y="382912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98" name="Равнобедренный треугольник 19"/>
          <p:cNvSpPr/>
          <p:nvPr/>
        </p:nvSpPr>
        <p:spPr>
          <a:xfrm rot="10800000">
            <a:off x="443102" y="263788"/>
            <a:ext cx="277262" cy="9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414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9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9" y="3600453"/>
            <a:ext cx="5486401" cy="425054"/>
          </a:xfrm>
          <a:prstGeom prst="rect">
            <a:avLst/>
          </a:prstGeom>
        </p:spPr>
        <p:txBody>
          <a:bodyPr lIns="45695" tIns="45695" rIns="45695" bIns="45695" anchor="b"/>
          <a:lstStyle>
            <a:lvl1pPr algn="l" defTabSz="685414">
              <a:defRPr sz="1500" b="1"/>
            </a:lvl1pPr>
          </a:lstStyle>
          <a:p>
            <a:r>
              <a:t>Текст заголовка</a:t>
            </a:r>
          </a:p>
        </p:txBody>
      </p:sp>
      <p:sp>
        <p:nvSpPr>
          <p:cNvPr id="400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9" y="459581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9" y="4025507"/>
            <a:ext cx="5486401" cy="603647"/>
          </a:xfrm>
          <a:prstGeom prst="rect">
            <a:avLst/>
          </a:prstGeom>
        </p:spPr>
        <p:txBody>
          <a:bodyPr lIns="45695" tIns="45695" rIns="45695" bIns="45695"/>
          <a:lstStyle>
            <a:lvl1pPr marL="0" indent="0" defTabSz="685414">
              <a:spcBef>
                <a:spcPts val="225"/>
              </a:spcBef>
              <a:buSzTx/>
              <a:buFontTx/>
              <a:buNone/>
              <a:defRPr sz="1050"/>
            </a:lvl1pPr>
            <a:lvl2pPr marL="0" indent="342707" defTabSz="685414">
              <a:spcBef>
                <a:spcPts val="225"/>
              </a:spcBef>
              <a:buSzTx/>
              <a:buFontTx/>
              <a:buNone/>
              <a:defRPr sz="1050"/>
            </a:lvl2pPr>
            <a:lvl3pPr marL="0" indent="685414" defTabSz="685414">
              <a:spcBef>
                <a:spcPts val="225"/>
              </a:spcBef>
              <a:buSzTx/>
              <a:buFontTx/>
              <a:buNone/>
              <a:defRPr sz="1050"/>
            </a:lvl3pPr>
            <a:lvl4pPr marL="0" indent="1028122" defTabSz="685414">
              <a:spcBef>
                <a:spcPts val="225"/>
              </a:spcBef>
              <a:buSzTx/>
              <a:buFontTx/>
              <a:buNone/>
              <a:defRPr sz="1050"/>
            </a:lvl4pPr>
            <a:lvl5pPr marL="0" indent="1370828" defTabSz="685414">
              <a:spcBef>
                <a:spcPts val="225"/>
              </a:spcBef>
              <a:buSzTx/>
              <a:buFontTx/>
              <a:buNone/>
              <a:defRPr sz="10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58475" y="235585"/>
            <a:ext cx="226935" cy="230782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83405" y="4788725"/>
            <a:ext cx="226935" cy="230782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2" y="304981"/>
            <a:ext cx="1466851" cy="32049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2" y="304981"/>
            <a:ext cx="1466851" cy="32049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2" y="304981"/>
            <a:ext cx="1466851" cy="32049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2" y="304981"/>
            <a:ext cx="1466851" cy="32049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3429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6858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9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9819" y="4788769"/>
            <a:ext cx="226983" cy="23083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 descr="Рисунок 11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173258" y="228892"/>
            <a:ext cx="1396740" cy="42976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1" y="4767263"/>
            <a:ext cx="364841" cy="369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2" y="304981"/>
            <a:ext cx="1466851" cy="3204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</p:sldLayoutIdLst>
  <p:transition spd="med"/>
  <p:txStyles>
    <p:titleStyle>
      <a:lvl1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57175" marR="0" indent="-257175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87828" marR="0" indent="-244928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14400" marR="0" indent="-22860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30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59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88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17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4619" marR="0" indent="-274319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17519" marR="0" indent="-274319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059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Текст 1"/>
          <p:cNvSpPr txBox="1"/>
          <p:nvPr/>
        </p:nvSpPr>
        <p:spPr>
          <a:xfrm>
            <a:off x="1898703" y="2630017"/>
            <a:ext cx="540060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FDinTextCondPro-Medium" panose="02000500000000020004" pitchFamily="2" charset="0"/>
              </a:rPr>
              <a:t>ИТОГИ ДЕЯТЕЛЬНОСТИ ПАО «РОССЕТИ СИБИРЬ» </a:t>
            </a:r>
            <a:br>
              <a:rPr lang="ru-RU" sz="2000" dirty="0">
                <a:solidFill>
                  <a:schemeClr val="bg1"/>
                </a:solidFill>
                <a:latin typeface="PFDinTextCondPro-Medium" panose="02000500000000020004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PFDinTextCondPro-Medium" panose="02000500000000020004" pitchFamily="2" charset="0"/>
              </a:rPr>
              <a:t>за 2020 год</a:t>
            </a:r>
          </a:p>
        </p:txBody>
      </p:sp>
      <p:sp>
        <p:nvSpPr>
          <p:cNvPr id="420" name="Текст 3"/>
          <p:cNvSpPr txBox="1"/>
          <p:nvPr/>
        </p:nvSpPr>
        <p:spPr>
          <a:xfrm>
            <a:off x="3513756" y="4070909"/>
            <a:ext cx="194421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 algn="ctr">
              <a:defRPr sz="1500">
                <a:solidFill>
                  <a:srgbClr val="FFFFFF"/>
                </a:solidFill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r>
              <a:rPr lang="ru-RU" sz="900" dirty="0" smtClean="0">
                <a:latin typeface="PF Din Text Cond Pro Light" panose="02000000000000000000" pitchFamily="2" charset="0"/>
              </a:rPr>
              <a:t>Апрель 2021</a:t>
            </a:r>
            <a:endParaRPr sz="900" dirty="0">
              <a:latin typeface="PF Din Text Cond Pro Light" panose="02000000000000000000" pitchFamily="2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16" y="0"/>
            <a:ext cx="1525625" cy="1789051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74" y="4332238"/>
            <a:ext cx="1607647" cy="864842"/>
          </a:xfrm>
          <a:prstGeom prst="rect">
            <a:avLst/>
          </a:prstGeom>
        </p:spPr>
      </p:pic>
      <p:sp>
        <p:nvSpPr>
          <p:cNvPr id="8" name="Текст 1"/>
          <p:cNvSpPr txBox="1"/>
          <p:nvPr/>
        </p:nvSpPr>
        <p:spPr>
          <a:xfrm>
            <a:off x="1871699" y="4680528"/>
            <a:ext cx="5400602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en-US" sz="1500" dirty="0" err="1"/>
              <a:t>rosseti-sib.ru</a:t>
            </a:r>
            <a:endParaRPr sz="15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7987" y="292763"/>
            <a:ext cx="60968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PFDinTextCondPro-Medium"/>
                <a:cs typeface="Calibri" panose="020F0502020204030204" pitchFamily="34" charset="0"/>
              </a:rPr>
              <a:t>РЕАЛИЗАЦИЯ ПРОЕКТОВ ПО СНИЖЕНИЮ ПОТЕРЬ ЭЛЕКТРОЭНЕРГИИ</a:t>
            </a:r>
            <a:endParaRPr lang="ru-RU" sz="1600" dirty="0">
              <a:latin typeface="PFDinTextCondPro-Medium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68626" y="954157"/>
            <a:ext cx="7282070" cy="25311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400" dirty="0">
                <a:latin typeface="PFDinTextCondPro-Medium" panose="02000500000000020004" pitchFamily="2" charset="0"/>
              </a:rPr>
              <a:t>В рамках реализации программы развития интеллектуального учета электроэнергии в 2020 году модернизировано 111 534 систем учета электроэнергии, в </a:t>
            </a:r>
            <a:r>
              <a:rPr lang="ru-RU" sz="1400" dirty="0" err="1">
                <a:latin typeface="PFDinTextCondPro-Medium" panose="02000500000000020004" pitchFamily="2" charset="0"/>
              </a:rPr>
              <a:t>т.ч</a:t>
            </a:r>
            <a:r>
              <a:rPr lang="ru-RU" sz="1400" dirty="0">
                <a:latin typeface="PFDinTextCondPro-Medium" panose="02000500000000020004" pitchFamily="2" charset="0"/>
              </a:rPr>
              <a:t>. 14 173 систем учета в рамках исполнения обязательств в соответствии с Федеральным законом от 27.12.2018 № 522-ФЗ. Затраты по Программе составили 1 956,7 млн. руб. без НДС, по итогам 2020 года достигнут эффект от снижения потерь в размере 273,0 млн </a:t>
            </a:r>
            <a:r>
              <a:rPr lang="ru-RU" sz="1400" dirty="0" err="1">
                <a:latin typeface="PFDinTextCondPro-Medium" panose="02000500000000020004" pitchFamily="2" charset="0"/>
              </a:rPr>
              <a:t>кВт∙ч</a:t>
            </a:r>
            <a:r>
              <a:rPr lang="ru-RU" sz="1400" dirty="0">
                <a:latin typeface="PFDinTextCondPro-Medium" panose="02000500000000020004" pitchFamily="2" charset="0"/>
              </a:rPr>
              <a:t> или в стоимостном выражении - 534,4 млн руб. без НДС.</a:t>
            </a:r>
          </a:p>
          <a:p>
            <a:endParaRPr lang="ru-RU" sz="1400" dirty="0" smtClean="0">
              <a:latin typeface="PFDinTextCondPro-Medium" panose="02000500000000020004" pitchFamily="2" charset="0"/>
            </a:endParaRPr>
          </a:p>
          <a:p>
            <a:r>
              <a:rPr lang="ru-RU" sz="1400" dirty="0">
                <a:latin typeface="PFDinTextCondPro-Medium" panose="02000500000000020004" pitchFamily="2" charset="0"/>
              </a:rPr>
              <a:t>В</a:t>
            </a:r>
            <a:r>
              <a:rPr lang="ru-RU" sz="1400" dirty="0" smtClean="0">
                <a:latin typeface="PFDinTextCondPro-Medium" panose="02000500000000020004" pitchFamily="2" charset="0"/>
              </a:rPr>
              <a:t> </a:t>
            </a:r>
            <a:r>
              <a:rPr lang="ru-RU" sz="1400" dirty="0">
                <a:latin typeface="PFDinTextCondPro-Medium" panose="02000500000000020004" pitchFamily="2" charset="0"/>
              </a:rPr>
              <a:t>2021 году запланирована модернизация 110 437 систем учета электроэнергии, в </a:t>
            </a:r>
            <a:r>
              <a:rPr lang="ru-RU" sz="1400" dirty="0" err="1">
                <a:latin typeface="PFDinTextCondPro-Medium" panose="02000500000000020004" pitchFamily="2" charset="0"/>
              </a:rPr>
              <a:t>т.ч</a:t>
            </a:r>
            <a:r>
              <a:rPr lang="ru-RU" sz="1400" dirty="0">
                <a:latin typeface="PFDinTextCondPro-Medium" panose="02000500000000020004" pitchFamily="2" charset="0"/>
              </a:rPr>
              <a:t>. 80 583 систем учета в рамках исполнения обязательств в соответствии с Федеральным законом от 27.12.2018 № 522-ФЗ. Затраты по Программе запланированы в объеме 1 339,9 млн. руб. без НДС, по итогам 2021 года эффект от снижения потерь запланирован в размере 74,7 млн </a:t>
            </a:r>
            <a:r>
              <a:rPr lang="ru-RU" sz="1400" dirty="0" err="1">
                <a:latin typeface="PFDinTextCondPro-Medium" panose="02000500000000020004" pitchFamily="2" charset="0"/>
              </a:rPr>
              <a:t>кВт∙ч</a:t>
            </a:r>
            <a:r>
              <a:rPr lang="ru-RU" sz="1400" dirty="0">
                <a:latin typeface="PFDinTextCondPro-Medium" panose="02000500000000020004" pitchFamily="2" charset="0"/>
              </a:rPr>
              <a:t> или в стоимостном выражении – 166,6 млн руб. без НДС.</a:t>
            </a:r>
          </a:p>
          <a:p>
            <a:pPr algn="just" defTabSz="912813">
              <a:defRPr/>
            </a:pPr>
            <a:endParaRPr lang="ru-RU" sz="1200" baseline="0" dirty="0" smtClean="0">
              <a:latin typeface="PFDinTextCondPro-Medium" panose="02000500000000020004" pitchFamily="2" charset="0"/>
              <a:cs typeface="Times New Roman" pitchFamily="18" charset="0"/>
            </a:endParaRPr>
          </a:p>
          <a:p>
            <a:pPr algn="just" defTabSz="912813">
              <a:defRPr/>
            </a:pPr>
            <a:r>
              <a:rPr lang="ru-RU" sz="1200" baseline="0" dirty="0" smtClean="0">
                <a:latin typeface="PFDinTextCondPro-Medium" panose="02000500000000020004" pitchFamily="2" charset="0"/>
                <a:cs typeface="Times New Roman" pitchFamily="18" charset="0"/>
              </a:rPr>
              <a:t> </a:t>
            </a:r>
            <a:endParaRPr lang="ru-RU" sz="1200" baseline="0" dirty="0">
              <a:latin typeface="PFDinTextCondPro-Medium" panose="02000500000000020004" pitchFamily="2" charset="0"/>
              <a:cs typeface="Times New Roman" pitchFamily="18" charset="0"/>
            </a:endParaRPr>
          </a:p>
          <a:p>
            <a:pPr algn="just" defTabSz="912813">
              <a:defRPr/>
            </a:pPr>
            <a:endParaRPr lang="ru-RU" sz="1200" baseline="0" dirty="0">
              <a:latin typeface="PFDinTextCondPro-Medium" panose="02000500000000020004" pitchFamily="2" charset="0"/>
              <a:cs typeface="Times New Roman" pitchFamily="18" charset="0"/>
            </a:endParaRPr>
          </a:p>
          <a:p>
            <a:pPr algn="just" defTabSz="912813">
              <a:defRPr/>
            </a:pPr>
            <a:endParaRPr lang="ru-RU" sz="1200" baseline="0" dirty="0">
              <a:latin typeface="PFDinTextCondPro-Medium" panose="02000500000000020004" pitchFamily="2" charset="0"/>
              <a:cs typeface="Times New Roman" pitchFamily="18" charset="0"/>
            </a:endParaRPr>
          </a:p>
          <a:p>
            <a:pPr algn="just" defTabSz="912813">
              <a:buFontTx/>
              <a:buChar char="-"/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DinTextCondPro-Medium" panose="02000500000000020004" pitchFamily="2" charset="0"/>
              <a:cs typeface="Times New Roman" pitchFamily="18" charset="0"/>
            </a:endParaRPr>
          </a:p>
        </p:txBody>
      </p:sp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14" y="980767"/>
            <a:ext cx="251999" cy="25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5" y="2271746"/>
            <a:ext cx="251999" cy="252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09227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7987" y="292763"/>
            <a:ext cx="5372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PFDinTextCondPro-Medium"/>
                <a:cs typeface="Calibri" panose="020F0502020204030204" pitchFamily="34" charset="0"/>
              </a:rPr>
              <a:t>ТЕХНОЛОГИЧЕСКОЕ ПРИСОЕДИНЕНИЕ</a:t>
            </a:r>
            <a:endParaRPr lang="ru-RU" sz="1600" dirty="0">
              <a:latin typeface="PFDinTextCondPro-Medium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02945" y="701364"/>
            <a:ext cx="8563991" cy="2337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PF Din Text Cond Pro Medium" panose="02000500000000020004" pitchFamily="2" charset="0"/>
                <a:cs typeface="Times New Roman" pitchFamily="18" charset="0"/>
              </a:rPr>
              <a:t>Показатели по </a:t>
            </a:r>
            <a:r>
              <a:rPr lang="ru-RU" sz="1400" dirty="0">
                <a:latin typeface="PF Din Text Cond Pro Medium" panose="02000500000000020004" pitchFamily="2" charset="0"/>
                <a:cs typeface="Times New Roman" pitchFamily="18" charset="0"/>
              </a:rPr>
              <a:t>технологическому присоединению </a:t>
            </a:r>
            <a:r>
              <a:rPr lang="ru-RU" sz="1400" dirty="0" smtClean="0">
                <a:latin typeface="PF Din Text Cond Pro Medium" panose="02000500000000020004" pitchFamily="2" charset="0"/>
                <a:cs typeface="Times New Roman" pitchFamily="18" charset="0"/>
              </a:rPr>
              <a:t>за 2020 год </a:t>
            </a:r>
            <a:r>
              <a:rPr lang="ru-RU" sz="1400" dirty="0">
                <a:latin typeface="PF Din Text Cond Pro Medium" panose="02000500000000020004" pitchFamily="2" charset="0"/>
                <a:cs typeface="Times New Roman" pitchFamily="18" charset="0"/>
              </a:rPr>
              <a:t>по категориям </a:t>
            </a:r>
            <a:r>
              <a:rPr lang="ru-RU" sz="1400" dirty="0" smtClean="0">
                <a:latin typeface="PF Din Text Cond Pro Medium" panose="02000500000000020004" pitchFamily="2" charset="0"/>
                <a:cs typeface="Times New Roman" pitchFamily="18" charset="0"/>
              </a:rPr>
              <a:t>заявителей</a:t>
            </a:r>
            <a:endParaRPr lang="ru-RU" sz="1400" dirty="0">
              <a:latin typeface="PF Din Text Cond Pro Medium" panose="02000500000000020004" pitchFamily="2" charset="0"/>
              <a:cs typeface="Times New Roman" pitchFamily="18" charset="0"/>
            </a:endParaRPr>
          </a:p>
        </p:txBody>
      </p:sp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22" y="701364"/>
            <a:ext cx="251999" cy="252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2933"/>
              </p:ext>
            </p:extLst>
          </p:nvPr>
        </p:nvGraphicFramePr>
        <p:xfrm>
          <a:off x="428374" y="971485"/>
          <a:ext cx="8171609" cy="1598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359">
                  <a:extLst>
                    <a:ext uri="{9D8B030D-6E8A-4147-A177-3AD203B41FA5}">
                      <a16:colId xmlns:a16="http://schemas.microsoft.com/office/drawing/2014/main" val="836709391"/>
                    </a:ext>
                  </a:extLst>
                </a:gridCol>
                <a:gridCol w="994254">
                  <a:extLst>
                    <a:ext uri="{9D8B030D-6E8A-4147-A177-3AD203B41FA5}">
                      <a16:colId xmlns:a16="http://schemas.microsoft.com/office/drawing/2014/main" val="1764913248"/>
                    </a:ext>
                  </a:extLst>
                </a:gridCol>
                <a:gridCol w="994254">
                  <a:extLst>
                    <a:ext uri="{9D8B030D-6E8A-4147-A177-3AD203B41FA5}">
                      <a16:colId xmlns:a16="http://schemas.microsoft.com/office/drawing/2014/main" val="1443353703"/>
                    </a:ext>
                  </a:extLst>
                </a:gridCol>
                <a:gridCol w="1013767">
                  <a:extLst>
                    <a:ext uri="{9D8B030D-6E8A-4147-A177-3AD203B41FA5}">
                      <a16:colId xmlns:a16="http://schemas.microsoft.com/office/drawing/2014/main" val="753420775"/>
                    </a:ext>
                  </a:extLst>
                </a:gridCol>
                <a:gridCol w="1013767">
                  <a:extLst>
                    <a:ext uri="{9D8B030D-6E8A-4147-A177-3AD203B41FA5}">
                      <a16:colId xmlns:a16="http://schemas.microsoft.com/office/drawing/2014/main" val="312192368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585676244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1633890173"/>
                    </a:ext>
                  </a:extLst>
                </a:gridCol>
              </a:tblGrid>
              <a:tr h="179070">
                <a:tc rowSpan="2"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Наименование категорий присоединения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Подано заявок 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Заключено договоров 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Исполнено договоров 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149732"/>
                  </a:ext>
                </a:extLst>
              </a:tr>
              <a:tr h="60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шт.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кВт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шт.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кВт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шт.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кВт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58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 15 кВт, всего</a:t>
                      </a:r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21 846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264 808,3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18 218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223 012,0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18 052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222 415,3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505771"/>
                  </a:ext>
                </a:extLst>
              </a:tr>
              <a:tr h="202709">
                <a:tc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в </a:t>
                      </a:r>
                      <a:r>
                        <a:rPr lang="ru-RU" sz="9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</a:t>
                      </a:r>
                      <a:r>
                        <a:rPr lang="ru-RU" sz="9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физ.лица</a:t>
                      </a:r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17 072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220 844,3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14 720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190 257,0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15 181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196 699,2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301923"/>
                  </a:ext>
                </a:extLst>
              </a:tr>
              <a:tr h="51429">
                <a:tc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 15 до 150 кВт, всего</a:t>
                      </a:r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2 566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161 471,3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1 737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108 339,0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1645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103 380,6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002994"/>
                  </a:ext>
                </a:extLst>
              </a:tr>
              <a:tr h="209022">
                <a:tc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 150 до 670 кВт, всего</a:t>
                      </a:r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197 496,0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82 218,6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68 594,0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7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более 670 кВт</a:t>
                      </a:r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991 735,9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299 323,0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181 516,8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230734"/>
                  </a:ext>
                </a:extLst>
              </a:tr>
              <a:tr h="222634">
                <a:tc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F Din Text Cond Pro Light" panose="02000000000000000000" pitchFamily="2" charset="0"/>
                          <a:ea typeface="Times New Roman"/>
                          <a:cs typeface="Times New Roman"/>
                        </a:rPr>
                        <a:t>объекты</a:t>
                      </a:r>
                      <a:r>
                        <a:rPr lang="ru-RU" sz="9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F Din Text Cond Pro Light" panose="02000000000000000000" pitchFamily="2" charset="0"/>
                          <a:ea typeface="Times New Roman"/>
                          <a:cs typeface="Times New Roman"/>
                        </a:rPr>
                        <a:t> по производству электрической энергии</a:t>
                      </a:r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59 471,9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54 911,9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  <a:p>
                      <a:pPr algn="ctr" rtl="0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  <a:p>
                      <a:pPr algn="ctr" rtl="0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88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211,9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093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31115"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Россети</a:t>
                      </a:r>
                      <a:r>
                        <a:rPr lang="ru-RU" sz="9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 Сибирь</a:t>
                      </a:r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41" marR="61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25 273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1 674 983,4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20 308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767 804,4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19 998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664 118,5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75345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-160019" y="2670851"/>
            <a:ext cx="9304019" cy="3286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400" dirty="0">
                <a:latin typeface="PF Din Text Cond Pro Medium" panose="02000500000000020004" pitchFamily="2" charset="0"/>
                <a:cs typeface="Times New Roman" pitchFamily="18" charset="0"/>
              </a:rPr>
              <a:t>Динамика показателей по технологическому присоединению за </a:t>
            </a:r>
            <a:r>
              <a:rPr lang="ru-RU" sz="1400" dirty="0" smtClean="0">
                <a:latin typeface="PF Din Text Cond Pro Medium" panose="02000500000000020004" pitchFamily="2" charset="0"/>
                <a:cs typeface="Times New Roman" pitchFamily="18" charset="0"/>
              </a:rPr>
              <a:t>2020 год в сравнении с 2019 годом по</a:t>
            </a:r>
            <a:endParaRPr lang="ru-RU" sz="1400" dirty="0">
              <a:latin typeface="PF Din Text Cond Pro Medium" panose="02000500000000020004" pitchFamily="2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59378"/>
              </p:ext>
            </p:extLst>
          </p:nvPr>
        </p:nvGraphicFramePr>
        <p:xfrm>
          <a:off x="428374" y="3028990"/>
          <a:ext cx="8205657" cy="1986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2320">
                  <a:extLst>
                    <a:ext uri="{9D8B030D-6E8A-4147-A177-3AD203B41FA5}">
                      <a16:colId xmlns:a16="http://schemas.microsoft.com/office/drawing/2014/main" val="2357711570"/>
                    </a:ext>
                  </a:extLst>
                </a:gridCol>
                <a:gridCol w="676518">
                  <a:extLst>
                    <a:ext uri="{9D8B030D-6E8A-4147-A177-3AD203B41FA5}">
                      <a16:colId xmlns:a16="http://schemas.microsoft.com/office/drawing/2014/main" val="2498896071"/>
                    </a:ext>
                  </a:extLst>
                </a:gridCol>
                <a:gridCol w="521526">
                  <a:extLst>
                    <a:ext uri="{9D8B030D-6E8A-4147-A177-3AD203B41FA5}">
                      <a16:colId xmlns:a16="http://schemas.microsoft.com/office/drawing/2014/main" val="3525322958"/>
                    </a:ext>
                  </a:extLst>
                </a:gridCol>
                <a:gridCol w="596404">
                  <a:extLst>
                    <a:ext uri="{9D8B030D-6E8A-4147-A177-3AD203B41FA5}">
                      <a16:colId xmlns:a16="http://schemas.microsoft.com/office/drawing/2014/main" val="345813324"/>
                    </a:ext>
                  </a:extLst>
                </a:gridCol>
                <a:gridCol w="596404">
                  <a:extLst>
                    <a:ext uri="{9D8B030D-6E8A-4147-A177-3AD203B41FA5}">
                      <a16:colId xmlns:a16="http://schemas.microsoft.com/office/drawing/2014/main" val="138497846"/>
                    </a:ext>
                  </a:extLst>
                </a:gridCol>
                <a:gridCol w="521526">
                  <a:extLst>
                    <a:ext uri="{9D8B030D-6E8A-4147-A177-3AD203B41FA5}">
                      <a16:colId xmlns:a16="http://schemas.microsoft.com/office/drawing/2014/main" val="631727954"/>
                    </a:ext>
                  </a:extLst>
                </a:gridCol>
                <a:gridCol w="522049">
                  <a:extLst>
                    <a:ext uri="{9D8B030D-6E8A-4147-A177-3AD203B41FA5}">
                      <a16:colId xmlns:a16="http://schemas.microsoft.com/office/drawing/2014/main" val="853138871"/>
                    </a:ext>
                  </a:extLst>
                </a:gridCol>
                <a:gridCol w="595880">
                  <a:extLst>
                    <a:ext uri="{9D8B030D-6E8A-4147-A177-3AD203B41FA5}">
                      <a16:colId xmlns:a16="http://schemas.microsoft.com/office/drawing/2014/main" val="2459652788"/>
                    </a:ext>
                  </a:extLst>
                </a:gridCol>
                <a:gridCol w="595880">
                  <a:extLst>
                    <a:ext uri="{9D8B030D-6E8A-4147-A177-3AD203B41FA5}">
                      <a16:colId xmlns:a16="http://schemas.microsoft.com/office/drawing/2014/main" val="120729340"/>
                    </a:ext>
                  </a:extLst>
                </a:gridCol>
                <a:gridCol w="521526">
                  <a:extLst>
                    <a:ext uri="{9D8B030D-6E8A-4147-A177-3AD203B41FA5}">
                      <a16:colId xmlns:a16="http://schemas.microsoft.com/office/drawing/2014/main" val="1526778011"/>
                    </a:ext>
                  </a:extLst>
                </a:gridCol>
                <a:gridCol w="521526">
                  <a:extLst>
                    <a:ext uri="{9D8B030D-6E8A-4147-A177-3AD203B41FA5}">
                      <a16:colId xmlns:a16="http://schemas.microsoft.com/office/drawing/2014/main" val="2111918345"/>
                    </a:ext>
                  </a:extLst>
                </a:gridCol>
                <a:gridCol w="522049">
                  <a:extLst>
                    <a:ext uri="{9D8B030D-6E8A-4147-A177-3AD203B41FA5}">
                      <a16:colId xmlns:a16="http://schemas.microsoft.com/office/drawing/2014/main" val="2749432393"/>
                    </a:ext>
                  </a:extLst>
                </a:gridCol>
                <a:gridCol w="522049">
                  <a:extLst>
                    <a:ext uri="{9D8B030D-6E8A-4147-A177-3AD203B41FA5}">
                      <a16:colId xmlns:a16="http://schemas.microsoft.com/office/drawing/2014/main" val="811525738"/>
                    </a:ext>
                  </a:extLst>
                </a:gridCol>
              </a:tblGrid>
              <a:tr h="181731">
                <a:tc rowSpan="4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Наименование филиала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1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Прирост/снижение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4138"/>
                  </a:ext>
                </a:extLst>
              </a:tr>
              <a:tr h="146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Подано заявок 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Заключено договоров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Исполнено договоров 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618844"/>
                  </a:ext>
                </a:extLst>
              </a:tr>
              <a:tr h="138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шт. 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кВт 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шт. 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кВт 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шт. 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кВт 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705525"/>
                  </a:ext>
                </a:extLst>
              </a:tr>
              <a:tr h="197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+/-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+/-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+/-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+/-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+/-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+/-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486"/>
                  </a:ext>
                </a:extLst>
              </a:tr>
              <a:tr h="13626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Алтайэнерго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-788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-59 838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-898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-9,7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-7 301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-39,3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-1 365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-36 517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526082"/>
                  </a:ext>
                </a:extLst>
              </a:tr>
              <a:tr h="14960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Бурятэнерго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-795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-75 646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-862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-29 555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-974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-41 432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61170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ГАЭС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-7 890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-51,1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-43 304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-62,6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-68 459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649035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Красноярскэнерго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-25,8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-1 928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-27,4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-141 285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-2 224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-11 362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-26,9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-1 991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-18,4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-39 380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831991"/>
                  </a:ext>
                </a:extLst>
              </a:tr>
              <a:tr h="14349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Кузбассэнерго-РЭС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-680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-75 599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-644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1 149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-1 033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-29 915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394737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Омскэнерго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-9,1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-45 964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-37,4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-1 388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-7 601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33402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Хакасэнерго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-14 730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-24 673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-1 049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-31 693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49718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Читаэнерго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-562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33 215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-673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-43 247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-21 185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85450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Россети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 Сибирь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3180" marR="631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-18,0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-5 542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-16,9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-341 417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-6 490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-204 257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-29,1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-8 202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-29,4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-276 182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223229"/>
                  </a:ext>
                </a:extLst>
              </a:tr>
            </a:tbl>
          </a:graphicData>
        </a:graphic>
      </p:graphicFrame>
      <p:pic>
        <p:nvPicPr>
          <p:cNvPr id="10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82" y="2717675"/>
            <a:ext cx="251999" cy="252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712337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7987" y="292763"/>
            <a:ext cx="5372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PFDinTextCondPro-Medium"/>
                <a:cs typeface="Calibri" panose="020F0502020204030204" pitchFamily="34" charset="0"/>
              </a:rPr>
              <a:t>КРУПНЫЕ ПРОЕКТЫ ПО ТЕХНОЛОГИЧЕСКОМУ ПРИСОЕДИНЕНИЮ</a:t>
            </a:r>
            <a:endParaRPr lang="ru-RU" sz="1600" dirty="0">
              <a:latin typeface="PFDinTextCondPro-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7735" y="851837"/>
            <a:ext cx="7692887" cy="261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Крупные объекты, присоединенные в 2020 году: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Солнечная электростанция </a:t>
            </a:r>
            <a:r>
              <a:rPr lang="ru-RU" sz="16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Торейская</a:t>
            </a:r>
            <a:r>
              <a:rPr lang="ru-RU" sz="16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СЭС ООО «Грин </a:t>
            </a:r>
            <a:r>
              <a:rPr lang="ru-RU" sz="16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Энерджи</a:t>
            </a:r>
            <a:r>
              <a:rPr lang="ru-RU" sz="16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Рус» в Республике Бурятия, мощность присоединения 38,8 МВт; 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Солнечная электростанция </a:t>
            </a:r>
            <a:r>
              <a:rPr lang="ru-RU" sz="16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Нововаршавской</a:t>
            </a:r>
            <a:r>
              <a:rPr lang="ru-RU" sz="16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СЭС ООО «</a:t>
            </a:r>
            <a:r>
              <a:rPr lang="ru-RU" sz="16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Авелар</a:t>
            </a:r>
            <a:r>
              <a:rPr lang="ru-RU" sz="16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Солар</a:t>
            </a:r>
            <a:r>
              <a:rPr lang="ru-RU" sz="16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Технолоджи» в Омской области, мощность присоединения 25,2 МВт.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Крупные объекты технологического присоединения, планируемые к присоединению в 2021 году: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ООО «Разрез </a:t>
            </a:r>
            <a:r>
              <a:rPr lang="ru-RU" sz="16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Кийзасский</a:t>
            </a:r>
            <a:r>
              <a:rPr lang="ru-RU" sz="16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 в Кемеровской области, мощность присоединения – 10 МВт</a:t>
            </a:r>
          </a:p>
        </p:txBody>
      </p:sp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78" y="920025"/>
            <a:ext cx="251999" cy="25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78" y="2583172"/>
            <a:ext cx="251999" cy="252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69702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1994101" y="269540"/>
            <a:ext cx="5289864" cy="37068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ru-RU" sz="1600" dirty="0" smtClean="0">
                <a:latin typeface="PF Din Text Cond Pro Medium" panose="02000500000000020004" pitchFamily="2" charset="0"/>
              </a:rPr>
              <a:t>РЕМОНТНАЯ ПРОГРАММА</a:t>
            </a:r>
            <a:endParaRPr lang="ru-RU" sz="16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38999"/>
              </p:ext>
            </p:extLst>
          </p:nvPr>
        </p:nvGraphicFramePr>
        <p:xfrm>
          <a:off x="304800" y="1070610"/>
          <a:ext cx="8518435" cy="35478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73444">
                  <a:extLst>
                    <a:ext uri="{9D8B030D-6E8A-4147-A177-3AD203B41FA5}">
                      <a16:colId xmlns:a16="http://schemas.microsoft.com/office/drawing/2014/main" val="3575016239"/>
                    </a:ext>
                  </a:extLst>
                </a:gridCol>
                <a:gridCol w="1848963">
                  <a:extLst>
                    <a:ext uri="{9D8B030D-6E8A-4147-A177-3AD203B41FA5}">
                      <a16:colId xmlns:a16="http://schemas.microsoft.com/office/drawing/2014/main" val="1609234557"/>
                    </a:ext>
                  </a:extLst>
                </a:gridCol>
                <a:gridCol w="1716894">
                  <a:extLst>
                    <a:ext uri="{9D8B030D-6E8A-4147-A177-3AD203B41FA5}">
                      <a16:colId xmlns:a16="http://schemas.microsoft.com/office/drawing/2014/main" val="2249012984"/>
                    </a:ext>
                  </a:extLst>
                </a:gridCol>
                <a:gridCol w="2179134">
                  <a:extLst>
                    <a:ext uri="{9D8B030D-6E8A-4147-A177-3AD203B41FA5}">
                      <a16:colId xmlns:a16="http://schemas.microsoft.com/office/drawing/2014/main" val="2717396075"/>
                    </a:ext>
                  </a:extLst>
                </a:gridCol>
              </a:tblGrid>
              <a:tr h="1111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филиала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Выполнение ремонтной программы за 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г. тыс. руб.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План ремонтной программы 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г., тыс. руб.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Выполнение ремонтной программы в 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г., тыс. руб.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125160"/>
                  </a:ext>
                </a:extLst>
              </a:tr>
              <a:tr h="1720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PF Din Text Cond Pro Light" panose="02000000000000000000" pitchFamily="2" charset="0"/>
                        </a:rPr>
                        <a:t>Алтайэнерго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533 125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468 992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550 368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656888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PF Din Text Cond Pro Light" panose="02000000000000000000" pitchFamily="2" charset="0"/>
                        </a:rPr>
                        <a:t>Бурятэнерго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505 643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512 740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567 032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714756"/>
                  </a:ext>
                </a:extLst>
              </a:tr>
              <a:tr h="2368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PF Din Text Cond Pro Light" panose="02000000000000000000" pitchFamily="2" charset="0"/>
                        </a:rPr>
                        <a:t>ГАЭС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95 304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96 725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106 970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459577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PF Din Text Cond Pro Light" panose="02000000000000000000" pitchFamily="2" charset="0"/>
                        </a:rPr>
                        <a:t>Красноярскэнерго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757 006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618 326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734 502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198297"/>
                  </a:ext>
                </a:extLst>
              </a:tr>
              <a:tr h="229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PF Din Text Cond Pro Light" panose="02000000000000000000" pitchFamily="2" charset="0"/>
                        </a:rPr>
                        <a:t>Кузбассэнерго-РЭС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639 267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616 177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636 588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482218"/>
                  </a:ext>
                </a:extLst>
              </a:tr>
              <a:tr h="212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PF Din Text Cond Pro Light" panose="02000000000000000000" pitchFamily="2" charset="0"/>
                        </a:rPr>
                        <a:t>Омскэнерго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540 803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536 601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541 032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163126"/>
                  </a:ext>
                </a:extLst>
              </a:tr>
              <a:tr h="2483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PF Din Text Cond Pro Light" panose="02000000000000000000" pitchFamily="2" charset="0"/>
                        </a:rPr>
                        <a:t>Хакасэнерго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213 452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170 389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224 765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3615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PF Din Text Cond Pro Light" panose="02000000000000000000" pitchFamily="2" charset="0"/>
                        </a:rPr>
                        <a:t>Читаэнерго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447 804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389 814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484 292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24923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PF Din Text Cond Pro Light" panose="02000000000000000000" pitchFamily="2" charset="0"/>
                        </a:rPr>
                        <a:t>Аппарат управления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190294"/>
                  </a:ext>
                </a:extLst>
              </a:tr>
              <a:tr h="3493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PF Din Text Cond Pro Light" panose="02000000000000000000" pitchFamily="2" charset="0"/>
                        </a:rPr>
                        <a:t>Итого по </a:t>
                      </a:r>
                      <a:r>
                        <a:rPr lang="ru-RU" sz="1400" b="1" u="none" strike="noStrike" dirty="0" err="1" smtClean="0">
                          <a:effectLst/>
                          <a:latin typeface="PF Din Text Cond Pro Light" panose="02000000000000000000" pitchFamily="2" charset="0"/>
                        </a:rPr>
                        <a:t>Россети</a:t>
                      </a:r>
                      <a:r>
                        <a:rPr lang="ru-RU" sz="1400" b="1" u="none" strike="noStrike" dirty="0" smtClean="0">
                          <a:effectLst/>
                          <a:latin typeface="PF Din Text Cond Pro Light" panose="02000000000000000000" pitchFamily="2" charset="0"/>
                        </a:rPr>
                        <a:t> Сибирь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3 733 140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3 410 462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3 846 264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8116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1994101" y="269540"/>
            <a:ext cx="5289864" cy="37068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ru-RU" sz="1600" dirty="0" smtClean="0">
                <a:latin typeface="PF Din Text Cond Pro Medium" panose="02000500000000020004" pitchFamily="2" charset="0"/>
              </a:rPr>
              <a:t>ПОКАЗАТЕЛИ НАДЕЖНОСТИ ОКАЗЫВАЕМЫЙ УСЛУГ</a:t>
            </a:r>
            <a:endParaRPr lang="ru-RU" sz="16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28384"/>
              </p:ext>
            </p:extLst>
          </p:nvPr>
        </p:nvGraphicFramePr>
        <p:xfrm>
          <a:off x="3969025" y="834886"/>
          <a:ext cx="4221205" cy="34124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77474">
                  <a:extLst>
                    <a:ext uri="{9D8B030D-6E8A-4147-A177-3AD203B41FA5}">
                      <a16:colId xmlns:a16="http://schemas.microsoft.com/office/drawing/2014/main" val="2369066892"/>
                    </a:ext>
                  </a:extLst>
                </a:gridCol>
                <a:gridCol w="806265">
                  <a:extLst>
                    <a:ext uri="{9D8B030D-6E8A-4147-A177-3AD203B41FA5}">
                      <a16:colId xmlns:a16="http://schemas.microsoft.com/office/drawing/2014/main" val="4077599593"/>
                    </a:ext>
                  </a:extLst>
                </a:gridCol>
                <a:gridCol w="654360">
                  <a:extLst>
                    <a:ext uri="{9D8B030D-6E8A-4147-A177-3AD203B41FA5}">
                      <a16:colId xmlns:a16="http://schemas.microsoft.com/office/drawing/2014/main" val="1193469711"/>
                    </a:ext>
                  </a:extLst>
                </a:gridCol>
                <a:gridCol w="622226">
                  <a:extLst>
                    <a:ext uri="{9D8B030D-6E8A-4147-A177-3AD203B41FA5}">
                      <a16:colId xmlns:a16="http://schemas.microsoft.com/office/drawing/2014/main" val="2434385454"/>
                    </a:ext>
                  </a:extLst>
                </a:gridCol>
                <a:gridCol w="560880">
                  <a:extLst>
                    <a:ext uri="{9D8B030D-6E8A-4147-A177-3AD203B41FA5}">
                      <a16:colId xmlns:a16="http://schemas.microsoft.com/office/drawing/2014/main" val="1891637336"/>
                    </a:ext>
                  </a:extLst>
                </a:gridCol>
              </a:tblGrid>
              <a:tr h="52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PF Din Text Cond Pro Medium" panose="02000500000000020004" pitchFamily="2" charset="0"/>
                        </a:rPr>
                        <a:t>Наименование филиала (ДЗО)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PF Din Text Cond Pro Medium" panose="02000500000000020004" pitchFamily="2" charset="0"/>
                        </a:rPr>
                        <a:t>Показатель </a:t>
                      </a:r>
                      <a:r>
                        <a:rPr lang="ru-RU" sz="1100" u="none" strike="noStrike" dirty="0" smtClean="0">
                          <a:effectLst/>
                          <a:latin typeface="PF Din Text Cond Pro Medium" panose="02000500000000020004" pitchFamily="2" charset="0"/>
                        </a:rPr>
                        <a:t>надежности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PF Din Text Cond Pro Medium" panose="02000500000000020004" pitchFamily="2" charset="0"/>
                        </a:rPr>
                        <a:t>Факт 2019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PF Din Text Cond Pro Medium" panose="02000500000000020004" pitchFamily="2" charset="0"/>
                        </a:rPr>
                        <a:t>Факт 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PF Din Text Cond Pro Medium" panose="02000500000000020004" pitchFamily="2" charset="0"/>
                        </a:rPr>
                        <a:t>Откл</a:t>
                      </a:r>
                      <a:r>
                        <a:rPr lang="ru-RU" sz="1100" u="none" strike="noStrike" dirty="0">
                          <a:effectLst/>
                          <a:latin typeface="PF Din Text Cond Pro Medium" panose="02000500000000020004" pitchFamily="2" charset="0"/>
                        </a:rPr>
                        <a:t>.,%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601879"/>
                  </a:ext>
                </a:extLst>
              </a:tr>
              <a:tr h="192702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  <a:latin typeface="PF Din Text Cond Pro Medium" panose="02000500000000020004" pitchFamily="2" charset="0"/>
                        </a:rPr>
                        <a:t>Алтайэнерго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Пsaidi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2,92895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2,2046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-24,73%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5705134"/>
                  </a:ext>
                </a:extLst>
              </a:tr>
              <a:tr h="192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PF Din Text Cond Pro Medium" panose="02000500000000020004" pitchFamily="2" charset="0"/>
                        </a:rPr>
                        <a:t>Пsaifi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2,22349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2,0621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-7,26%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795201"/>
                  </a:ext>
                </a:extLst>
              </a:tr>
              <a:tr h="192702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  <a:latin typeface="PF Din Text Cond Pro Medium" panose="02000500000000020004" pitchFamily="2" charset="0"/>
                        </a:rPr>
                        <a:t>Бурятэнерго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Пsaidi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1,47011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1,4618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-0,57%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9095685"/>
                  </a:ext>
                </a:extLst>
              </a:tr>
              <a:tr h="192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Пsaifi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1,39191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1,281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-7,97%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7347912"/>
                  </a:ext>
                </a:extLst>
              </a:tr>
              <a:tr h="192702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  <a:latin typeface="PF Din Text Cond Pro Medium" panose="02000500000000020004" pitchFamily="2" charset="0"/>
                        </a:rPr>
                        <a:t>ГАЭС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Пsaidi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3,13864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2,3398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-25,45%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4615822"/>
                  </a:ext>
                </a:extLst>
              </a:tr>
              <a:tr h="192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Пsaifi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2,78283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2,14015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-23,09%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6908809"/>
                  </a:ext>
                </a:extLst>
              </a:tr>
              <a:tr h="192702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  <a:latin typeface="PF Din Text Cond Pro Medium" panose="02000500000000020004" pitchFamily="2" charset="0"/>
                        </a:rPr>
                        <a:t>Красноярскэнерго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Пsaidi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2,9835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1,8435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-38,21%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674416"/>
                  </a:ext>
                </a:extLst>
              </a:tr>
              <a:tr h="192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PF Din Text Cond Pro Medium" panose="02000500000000020004" pitchFamily="2" charset="0"/>
                        </a:rPr>
                        <a:t>Пsaifi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2,43834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1,9453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-20,22%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3927364"/>
                  </a:ext>
                </a:extLst>
              </a:tr>
              <a:tr h="192702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Кузбассэнерго-РЭС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Пsaidi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2,5893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1,9064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-26,37%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4137764"/>
                  </a:ext>
                </a:extLst>
              </a:tr>
              <a:tr h="192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Пsaifi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2,71513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2,2298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-17,88%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9406812"/>
                  </a:ext>
                </a:extLst>
              </a:tr>
              <a:tr h="192702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 Омскэнерго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Пsaidi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0,53298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0,2453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-53,98%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8167733"/>
                  </a:ext>
                </a:extLst>
              </a:tr>
              <a:tr h="192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Пsaifi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0,4164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0,3963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-4,83%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9901062"/>
                  </a:ext>
                </a:extLst>
              </a:tr>
              <a:tr h="192702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Читаэнерго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Пsaidi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PF Din Text Cond Pro Medium" panose="02000500000000020004" pitchFamily="2" charset="0"/>
                        </a:rPr>
                        <a:t>0,0169 (</a:t>
                      </a:r>
                      <a:r>
                        <a:rPr lang="ru-RU" sz="1100" u="none" strike="noStrike" dirty="0" err="1">
                          <a:effectLst/>
                          <a:latin typeface="PF Din Text Cond Pro Medium" panose="02000500000000020004" pitchFamily="2" charset="0"/>
                        </a:rPr>
                        <a:t>пп</a:t>
                      </a:r>
                      <a:r>
                        <a:rPr lang="ru-RU" sz="1100" u="none" strike="noStrike" dirty="0">
                          <a:effectLst/>
                          <a:latin typeface="PF Din Text Cond Pro Medium" panose="02000500000000020004" pitchFamily="2" charset="0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1,5816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 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1312133"/>
                  </a:ext>
                </a:extLst>
              </a:tr>
              <a:tr h="192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Пsaifi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1,6407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 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7693450"/>
                  </a:ext>
                </a:extLst>
              </a:tr>
              <a:tr h="1927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  <a:latin typeface="PF Din Text Cond Pro Medium" panose="02000500000000020004" pitchFamily="2" charset="0"/>
                        </a:rPr>
                        <a:t>Хакасэнерго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PF Din Text Cond Pro Medium" panose="02000500000000020004" pitchFamily="2" charset="0"/>
                        </a:rPr>
                        <a:t>Пп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0,0135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PF Din Text Cond Pro Medium" panose="02000500000000020004" pitchFamily="2" charset="0"/>
                        </a:rPr>
                        <a:t>0,0127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PF Din Text Cond Pro Medium" panose="02000500000000020004" pitchFamily="2" charset="0"/>
                        </a:rPr>
                        <a:t>-5,93%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836824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7280" y="739192"/>
            <a:ext cx="3453641" cy="458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>
                <a:latin typeface="PF Din Text Cond Pro 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2020 года филиалы показали следующую динамику выполнения показателей надежности оказываемых </a:t>
            </a:r>
            <a:r>
              <a:rPr lang="ru-RU" sz="1200" dirty="0" smtClean="0">
                <a:latin typeface="PF Din Text Cond Pro 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услуг: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PF Din Text Cond Pro 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sz="1200" dirty="0" err="1">
                <a:latin typeface="PF Din Text Cond Pro 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saidi</a:t>
            </a:r>
            <a:r>
              <a:rPr lang="ru-RU" sz="1200" dirty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всем филиалам выполнен с </a:t>
            </a:r>
            <a:r>
              <a:rPr lang="ru-RU" sz="1200" dirty="0" smtClean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улучшением</a:t>
            </a:r>
            <a:r>
              <a:rPr lang="en-US" sz="1200" dirty="0" smtClean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dirty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Читаэнерго – введены показатели с 2020 г. – новый ДПР и Хакасэнерго – показатели будут установлены с 2022 г. – новый ДПР</a:t>
            </a:r>
            <a:r>
              <a:rPr lang="ru-RU" sz="1000" dirty="0" smtClean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 smtClean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lnSpc>
                <a:spcPct val="107000"/>
              </a:lnSpc>
              <a:buFontTx/>
              <a:buChar char="-"/>
            </a:pPr>
            <a:r>
              <a:rPr lang="ru-RU" sz="1200" dirty="0" smtClean="0">
                <a:latin typeface="PF Din Text Cond Pro 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sz="1200" dirty="0">
                <a:latin typeface="PF Din Text Cond Pro 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saifi</a:t>
            </a:r>
            <a:r>
              <a:rPr lang="ru-RU" sz="1200" dirty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филиалах Красноярскэнерго, Кузбассэнерго-РЭС, Омскэнерго выполнен с улучшением; в остальных </a:t>
            </a:r>
            <a:r>
              <a:rPr lang="ru-RU" sz="1200" dirty="0" smtClean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филиалах </a:t>
            </a:r>
            <a:r>
              <a:rPr lang="en-US" sz="1200" dirty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Читаэнерго и Хакасэнерго</a:t>
            </a:r>
            <a:r>
              <a:rPr lang="ru-RU" sz="1200" dirty="0" smtClean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выполнен </a:t>
            </a:r>
            <a:r>
              <a:rPr lang="ru-RU" sz="1200" dirty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пределах КДО (30 </a:t>
            </a:r>
            <a:r>
              <a:rPr lang="ru-RU" sz="1200" dirty="0" smtClean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%);</a:t>
            </a:r>
          </a:p>
          <a:p>
            <a:pPr marL="171450" indent="-171450" algn="just">
              <a:lnSpc>
                <a:spcPct val="107000"/>
              </a:lnSpc>
              <a:buFontTx/>
              <a:buChar char="-"/>
            </a:pPr>
            <a:r>
              <a:rPr lang="ru-RU" sz="1200" dirty="0" smtClean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200" dirty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 с улучшением в филиале Хакасэнерго</a:t>
            </a:r>
            <a:r>
              <a:rPr lang="ru-RU" sz="1200" dirty="0" smtClean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endParaRPr lang="ru-RU" sz="1200" dirty="0" smtClean="0">
              <a:latin typeface="PF Din Text Cond Pro Medium" panose="02000500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200" dirty="0">
              <a:latin typeface="PF Din Text Cond Pro Medium" panose="02000500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200" dirty="0" smtClean="0">
              <a:latin typeface="PF Din Text Cond Pro Medium" panose="02000500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800" dirty="0">
                <a:latin typeface="PF Din Text Cond Pro Medium" panose="02000500000000020004" pitchFamily="2" charset="0"/>
              </a:rPr>
              <a:t>П</a:t>
            </a:r>
            <a:r>
              <a:rPr lang="en-US" sz="800" dirty="0" err="1">
                <a:latin typeface="PF Din Text Cond Pro Medium" panose="02000500000000020004" pitchFamily="2" charset="0"/>
              </a:rPr>
              <a:t>saidi</a:t>
            </a:r>
            <a:r>
              <a:rPr lang="ru-RU" sz="800" dirty="0">
                <a:latin typeface="PF Din Text Cond Pro Medium" panose="02000500000000020004" pitchFamily="2" charset="0"/>
              </a:rPr>
              <a:t> - Показатель средней продолжительности прекращения передачи электрической энергии на точку поставки</a:t>
            </a:r>
            <a:endParaRPr lang="ru-RU" sz="800" dirty="0">
              <a:latin typeface="PF Din Text Cond Pro Medium" panose="02000500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800" dirty="0">
                <a:latin typeface="PF Din Text Cond Pro Medium" panose="02000500000000020004" pitchFamily="2" charset="0"/>
              </a:rPr>
              <a:t>П</a:t>
            </a:r>
            <a:r>
              <a:rPr lang="en-US" sz="800" dirty="0" err="1">
                <a:latin typeface="PF Din Text Cond Pro Medium" panose="02000500000000020004" pitchFamily="2" charset="0"/>
              </a:rPr>
              <a:t>saifi</a:t>
            </a:r>
            <a:r>
              <a:rPr lang="ru-RU" sz="800" dirty="0">
                <a:latin typeface="PF Din Text Cond Pro Medium" panose="02000500000000020004" pitchFamily="2" charset="0"/>
              </a:rPr>
              <a:t> - Показатель средней частоты прекращения передачи электрической энергии на точку поставки</a:t>
            </a:r>
            <a:endParaRPr lang="ru-RU" sz="800" dirty="0">
              <a:latin typeface="PF Din Text Cond Pro Medium" panose="02000500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800" dirty="0" err="1">
                <a:latin typeface="PF Din Text Cond Pro Medium" panose="02000500000000020004" pitchFamily="2" charset="0"/>
              </a:rPr>
              <a:t>Пп</a:t>
            </a:r>
            <a:r>
              <a:rPr lang="ru-RU" sz="800" dirty="0">
                <a:latin typeface="PF Din Text Cond Pro Medium" panose="02000500000000020004" pitchFamily="2" charset="0"/>
              </a:rPr>
              <a:t> - Показатель средней продолжительности прекращений передачи электрической </a:t>
            </a:r>
            <a:r>
              <a:rPr lang="ru-RU" sz="800" dirty="0" smtClean="0">
                <a:latin typeface="PF Din Text Cond Pro Medium" panose="02000500000000020004" pitchFamily="2" charset="0"/>
              </a:rPr>
              <a:t>энергии</a:t>
            </a:r>
          </a:p>
          <a:p>
            <a:pPr algn="just">
              <a:lnSpc>
                <a:spcPct val="107000"/>
              </a:lnSpc>
            </a:pPr>
            <a:r>
              <a:rPr lang="ru-RU" sz="800" dirty="0" smtClean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ДПР – долгосрочные параметры тарифного регулирования</a:t>
            </a:r>
          </a:p>
          <a:p>
            <a:pPr algn="just">
              <a:lnSpc>
                <a:spcPct val="107000"/>
              </a:lnSpc>
            </a:pPr>
            <a:r>
              <a:rPr lang="ru-RU" sz="800" dirty="0" smtClean="0">
                <a:latin typeface="PF Din Text Cond Pro Medium" panose="02000500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КДО – коэффициент допустимого отклонения</a:t>
            </a:r>
            <a:endParaRPr lang="ru-RU" sz="800" dirty="0">
              <a:latin typeface="PF Din Text Cond Pro Medium" panose="02000500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200" dirty="0">
              <a:latin typeface="PF Din Text Cond Pro Medium" panose="02000500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8180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1662945" y="222428"/>
            <a:ext cx="6354119" cy="43211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ru-RU" sz="1600" dirty="0">
                <a:latin typeface="PFDinTextCondPro-Medium" panose="02000500000000020004" pitchFamily="2" charset="0"/>
              </a:rPr>
              <a:t>ИТОГИ ФИНАНСОВО-ХОЗЯЙСТВЕННОЙ ДЕЯТЕЛЬНОСТИ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42407" y="648709"/>
          <a:ext cx="5079529" cy="4298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7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4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 Din Text Cond Pro Medium" panose="02000500000000020004" pitchFamily="2" charset="0"/>
                          <a:cs typeface="Arial" panose="020B0604020202020204" pitchFamily="34" charset="0"/>
                          <a:sym typeface="Calibri"/>
                        </a:rPr>
                        <a:t>Факт без учета </a:t>
                      </a: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 Din Text Cond Pro Medium" panose="02000500000000020004" pitchFamily="2" charset="0"/>
                          <a:cs typeface="Arial" panose="020B0604020202020204" pitchFamily="34" charset="0"/>
                          <a:sym typeface="Calibri"/>
                        </a:rPr>
                        <a:t>COVID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2020/2019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ru-RU" sz="10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 без </a:t>
                      </a:r>
                      <a:r>
                        <a:rPr lang="en-US" sz="10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COVID/2019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Выручка от реализации продукции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57 491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56 923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57 850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от передачи электроэнергии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44788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53 627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53 820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747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120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от технологического присоединения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44788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Себестоимость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48 585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50 788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50 389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2 204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804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Коммерческие расходы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482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Управленческие расходы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482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3 799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3 863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863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Сальдо прочих доходов и расходов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-5 502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-855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4 586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4 647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Налог на прибыль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Чистая прибыль (убыток)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902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от услуг по передаче электроэнергии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44788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-1 962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387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от услуг по тех. присоединению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44788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от услуг по продаже электроэнергии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44788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от прочей продукции (услуг)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44788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Кредитный портфель на конец периода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35 478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37 893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36 496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Средневзвешенная ставка заимствования, 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7,96%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-1,66%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EBITDA</a:t>
                      </a:r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7 393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9 396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10 782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389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Долг/</a:t>
                      </a:r>
                      <a:r>
                        <a:rPr lang="en-US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EBITDA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50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Кредиторская задолженность на конец периода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12 071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12 665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12 665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Дебиторская задолженность на конец периода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13 470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16 103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16 103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634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7222" y="4919933"/>
            <a:ext cx="33292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PF Din Text Cond Pro Light" panose="02000000000000000000" pitchFamily="2" charset="0"/>
              </a:rPr>
              <a:t>*- показатель </a:t>
            </a:r>
            <a:r>
              <a:rPr lang="en-US" sz="1000" dirty="0">
                <a:latin typeface="PF Din Text Cond Pro Light" panose="02000000000000000000" pitchFamily="2" charset="0"/>
              </a:rPr>
              <a:t>EBITDA </a:t>
            </a:r>
            <a:r>
              <a:rPr lang="ru-RU" sz="1000" dirty="0">
                <a:latin typeface="PF Din Text Cond Pro Light" panose="02000000000000000000" pitchFamily="2" charset="0"/>
              </a:rPr>
              <a:t>приведен к годовому значению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17121" y="419240"/>
            <a:ext cx="35673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dirty="0">
              <a:latin typeface="PF Din Text Cond Pro Ligh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PF Din Text Cond Pro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выручки относительно факта 2019 года на 568 млн руб., в том числе рост выручки от услуг по передаче электроэнергии (с учетом внутреннего оборота) на 194 млн руб., (из них за счет снижения цены на 0,86% снижение выручки на 467 млн руб.; за счет увеличения объема полезного отпуска на 671 млн </a:t>
            </a:r>
            <a:r>
              <a:rPr lang="ru-RU" sz="1000" dirty="0" err="1">
                <a:latin typeface="PF Din Text Cond Pro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кВтч</a:t>
            </a:r>
            <a:r>
              <a:rPr lang="ru-RU" sz="1000" dirty="0">
                <a:latin typeface="PF Din Text Cond Pro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увеличение выручки на 661 млн руб.), </a:t>
            </a:r>
            <a:endParaRPr lang="en-US" sz="1000" dirty="0">
              <a:latin typeface="PF Din Text Cond Pro Light" panose="02000000000000000000" pitchFamily="2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kern="1200" dirty="0">
                <a:latin typeface="PF Din Text Cond Pro Light" panose="02000000000000000000" pitchFamily="2" charset="0"/>
                <a:ea typeface="+mn-ea"/>
              </a:rPr>
              <a:t>Увеличение операционных затрат на 2 2</a:t>
            </a:r>
            <a:r>
              <a:rPr lang="en-US" sz="1000" kern="1200" dirty="0">
                <a:latin typeface="PF Din Text Cond Pro Light" panose="02000000000000000000" pitchFamily="2" charset="0"/>
                <a:ea typeface="+mn-ea"/>
              </a:rPr>
              <a:t>04</a:t>
            </a:r>
            <a:r>
              <a:rPr lang="ru-RU" sz="1000" kern="1200" dirty="0">
                <a:latin typeface="PF Din Text Cond Pro Light" panose="02000000000000000000" pitchFamily="2" charset="0"/>
                <a:ea typeface="+mn-ea"/>
              </a:rPr>
              <a:t> млн руб., в том числе:</a:t>
            </a:r>
          </a:p>
          <a:p>
            <a:pPr lvl="0" algn="just"/>
            <a:r>
              <a:rPr lang="ru-RU" sz="1000" kern="1200" dirty="0">
                <a:latin typeface="PF Din Text Cond Pro Light" panose="02000000000000000000" pitchFamily="2" charset="0"/>
                <a:ea typeface="+mn-ea"/>
              </a:rPr>
              <a:t>       -снижение затрат на компенсацию потерь э/э на 119 млн    руб.;</a:t>
            </a:r>
            <a:endParaRPr lang="ru-RU" sz="1000" dirty="0">
              <a:latin typeface="PF Din Text Cond Pro Light" panose="02000000000000000000" pitchFamily="2" charset="0"/>
              <a:ea typeface="+mn-ea"/>
            </a:endParaRPr>
          </a:p>
          <a:p>
            <a:pPr lvl="0" algn="just"/>
            <a:r>
              <a:rPr lang="ru-RU" sz="1000" dirty="0">
                <a:latin typeface="PF Din Text Cond Pro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-снижение расходов на оплату услуг распределительных сетевых</a:t>
            </a:r>
          </a:p>
          <a:p>
            <a:pPr lvl="0" algn="just"/>
            <a:r>
              <a:rPr lang="ru-RU" sz="1000" dirty="0">
                <a:latin typeface="PF Din Text Cond Pro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компаний составило 66 млн </a:t>
            </a:r>
            <a:r>
              <a:rPr lang="ru-RU" sz="1000" dirty="0" err="1">
                <a:latin typeface="PF Din Text Cond Pro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000" dirty="0">
                <a:latin typeface="PF Din Text Cond Pro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just"/>
            <a:r>
              <a:rPr lang="ru-RU" sz="1000" dirty="0">
                <a:latin typeface="PF Din Text Cond Pro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-увеличение расходов по статье «Услуги ПАО «ФСК ЕЭС» на 856 млн </a:t>
            </a:r>
          </a:p>
          <a:p>
            <a:pPr lvl="0" algn="just"/>
            <a:r>
              <a:rPr lang="ru-RU" sz="1000" dirty="0">
                <a:latin typeface="PF Din Text Cond Pro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руб., </a:t>
            </a:r>
            <a:endParaRPr lang="ru-RU" sz="1000" dirty="0">
              <a:latin typeface="PF Din Text Cond Pro Light" panose="02000000000000000000" pitchFamily="2" charset="0"/>
              <a:ea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kern="1200" dirty="0">
                <a:latin typeface="PF Din Text Cond Pro Light" panose="02000000000000000000" pitchFamily="2" charset="0"/>
                <a:ea typeface="+mn-ea"/>
              </a:rPr>
              <a:t>Улучшение сальдо прочих доходов и расходов на 4 586 млн руб. из них: увеличение прочих доходов составило 1 426 млн руб., основное влияние увеличение доходов по восстановлению РСД на 1 871 млн руб. из них 2 189 млн руб. восстановление резерва по контрагенту АО «</a:t>
            </a:r>
            <a:r>
              <a:rPr lang="ru-RU" sz="1000" kern="1200" dirty="0" err="1">
                <a:latin typeface="PF Din Text Cond Pro Light" panose="02000000000000000000" pitchFamily="2" charset="0"/>
                <a:ea typeface="+mn-ea"/>
              </a:rPr>
              <a:t>Читаэнергосбыт</a:t>
            </a:r>
            <a:r>
              <a:rPr lang="ru-RU" sz="1000" kern="1200" dirty="0">
                <a:latin typeface="PF Din Text Cond Pro Light" panose="02000000000000000000" pitchFamily="2" charset="0"/>
                <a:ea typeface="+mn-ea"/>
              </a:rPr>
              <a:t>» в рамках Соглашения о реструктуризации основного долга заключенного в июне 2020 года. </a:t>
            </a:r>
            <a:endParaRPr lang="ru-RU" sz="1000" dirty="0">
              <a:latin typeface="PF Din Text Cond Pro Light" panose="02000000000000000000" pitchFamily="2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PF Din Text Cond Pro Light" panose="02000000000000000000" pitchFamily="2" charset="0"/>
              </a:rPr>
              <a:t>Общее влияние на финансовый результат, обусловленное распространением </a:t>
            </a:r>
            <a:r>
              <a:rPr lang="ru-RU" sz="1000" dirty="0" err="1">
                <a:latin typeface="PF Din Text Cond Pro Light" panose="02000000000000000000" pitchFamily="2" charset="0"/>
              </a:rPr>
              <a:t>коронавирусной</a:t>
            </a:r>
            <a:r>
              <a:rPr lang="ru-RU" sz="1000" dirty="0">
                <a:latin typeface="PF Din Text Cond Pro Light" panose="02000000000000000000" pitchFamily="2" charset="0"/>
              </a:rPr>
              <a:t> инфекции за 2020 год, составило 1 109 млн руб., в том числе расходы на мероприятия по предупреждению распространения </a:t>
            </a:r>
            <a:r>
              <a:rPr lang="en-US" sz="1000" dirty="0">
                <a:latin typeface="PF Din Text Cond Pro Light" panose="02000000000000000000" pitchFamily="2" charset="0"/>
              </a:rPr>
              <a:t>COVID</a:t>
            </a:r>
            <a:r>
              <a:rPr lang="ru-RU" sz="1000" dirty="0">
                <a:latin typeface="PF Din Text Cond Pro Light" panose="02000000000000000000" pitchFamily="2" charset="0"/>
              </a:rPr>
              <a:t>-19 составили 626 млн руб. Также влияние на финансовый результат оказали косвенные факторы: в связи с более низкой экономической активностью наблюдается снижение выручки от передачи электроэнергии за счет снижения полезного отпуска по причине общего снижения производства в условиях распространения </a:t>
            </a:r>
            <a:r>
              <a:rPr lang="en-US" sz="1000" dirty="0">
                <a:latin typeface="PF Din Text Cond Pro Light" panose="02000000000000000000" pitchFamily="2" charset="0"/>
              </a:rPr>
              <a:t>COVID</a:t>
            </a:r>
            <a:r>
              <a:rPr lang="ru-RU" sz="1000" dirty="0">
                <a:latin typeface="PF Din Text Cond Pro Light" panose="02000000000000000000" pitchFamily="2" charset="0"/>
              </a:rPr>
              <a:t>-19 на 927 млн руб. , а также снижение неподконтрольных затрат (компенсация потерь э/э, ФСК, ТСО) на 226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387366040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1829839" y="269540"/>
            <a:ext cx="5489055" cy="46264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ru-RU" sz="1600" dirty="0">
                <a:latin typeface="PF Din Text Cond Pro Medium" panose="02000500000000020004" pitchFamily="2" charset="0"/>
              </a:rPr>
              <a:t>ВЛИЯНИЕ ФИЛИАЛОВ НА ФИНАНСОВЫЙ РЕЗУЛЬТАТ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02945" y="701652"/>
          <a:ext cx="8404250" cy="4221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6249">
                  <a:extLst>
                    <a:ext uri="{9D8B030D-6E8A-4147-A177-3AD203B41FA5}">
                      <a16:colId xmlns:a16="http://schemas.microsoft.com/office/drawing/2014/main" val="3431557916"/>
                    </a:ext>
                  </a:extLst>
                </a:gridCol>
                <a:gridCol w="924817">
                  <a:extLst>
                    <a:ext uri="{9D8B030D-6E8A-4147-A177-3AD203B41FA5}">
                      <a16:colId xmlns:a16="http://schemas.microsoft.com/office/drawing/2014/main" val="3913928005"/>
                    </a:ext>
                  </a:extLst>
                </a:gridCol>
                <a:gridCol w="944355">
                  <a:extLst>
                    <a:ext uri="{9D8B030D-6E8A-4147-A177-3AD203B41FA5}">
                      <a16:colId xmlns:a16="http://schemas.microsoft.com/office/drawing/2014/main" val="3761046360"/>
                    </a:ext>
                  </a:extLst>
                </a:gridCol>
                <a:gridCol w="784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789">
                  <a:extLst>
                    <a:ext uri="{9D8B030D-6E8A-4147-A177-3AD203B41FA5}">
                      <a16:colId xmlns:a16="http://schemas.microsoft.com/office/drawing/2014/main" val="2484966032"/>
                    </a:ext>
                  </a:extLst>
                </a:gridCol>
                <a:gridCol w="709894">
                  <a:extLst>
                    <a:ext uri="{9D8B030D-6E8A-4147-A177-3AD203B41FA5}">
                      <a16:colId xmlns:a16="http://schemas.microsoft.com/office/drawing/2014/main" val="2431505726"/>
                    </a:ext>
                  </a:extLst>
                </a:gridCol>
                <a:gridCol w="1199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061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cs typeface="Arial" panose="020B0604020202020204" pitchFamily="34" charset="0"/>
                        </a:rPr>
                        <a:t>Наименование филиала                      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cs typeface="Arial" panose="020B0604020202020204" pitchFamily="34" charset="0"/>
                      </a:endParaRP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cs typeface="Arial" panose="020B0604020202020204" pitchFamily="34" charset="0"/>
                      </a:endParaRP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cs typeface="Arial" panose="020B0604020202020204" pitchFamily="34" charset="0"/>
                      </a:endParaRP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cs typeface="Arial" panose="020B0604020202020204" pitchFamily="34" charset="0"/>
                        </a:rPr>
                        <a:t>Факт без</a:t>
                      </a:r>
                      <a:r>
                        <a:rPr lang="ru-RU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cs typeface="Arial" panose="020B0604020202020204" pitchFamily="34" charset="0"/>
                        </a:rPr>
                        <a:t> учета </a:t>
                      </a:r>
                      <a:r>
                        <a:rPr lang="en-U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cs typeface="Arial" panose="020B0604020202020204" pitchFamily="34" charset="0"/>
                        </a:rPr>
                        <a:t>COVID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cs typeface="Arial" panose="020B0604020202020204" pitchFamily="34" charset="0"/>
                      </a:endParaRP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cs typeface="Arial" panose="020B0604020202020204" pitchFamily="34" charset="0"/>
                        </a:rPr>
                        <a:t>Откл.</a:t>
                      </a:r>
                      <a:r>
                        <a:rPr lang="ru-RU" sz="1200" u="none" strike="noStrike" baseline="0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u="none" strike="noStrike" baseline="0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ru-RU" sz="1200" u="none" strike="noStrike" baseline="0" dirty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cs typeface="Arial" panose="020B0604020202020204" pitchFamily="34" charset="0"/>
                        </a:rPr>
                        <a:t>/2019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cs typeface="Arial" panose="020B0604020202020204" pitchFamily="34" charset="0"/>
                      </a:endParaRP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 Din Text Cond Pro Medium" panose="02000500000000020004" pitchFamily="2" charset="0"/>
                          <a:cs typeface="Arial" panose="020B0604020202020204" pitchFamily="34" charset="0"/>
                          <a:sym typeface="Calibri"/>
                        </a:rPr>
                        <a:t>Откл.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 Din Text Cond Pro Medium" panose="02000500000000020004" pitchFamily="2" charset="0"/>
                          <a:cs typeface="Arial" panose="020B0604020202020204" pitchFamily="34" charset="0"/>
                          <a:sym typeface="Calibri"/>
                        </a:rPr>
                        <a:t>2020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 Din Text Cond Pro Medium" panose="02000500000000020004" pitchFamily="2" charset="0"/>
                          <a:cs typeface="Arial" panose="020B0604020202020204" pitchFamily="34" charset="0"/>
                          <a:sym typeface="Calibri"/>
                        </a:rPr>
                        <a:t> без учета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 Din Text Cond Pro Medium" panose="02000500000000020004" pitchFamily="2" charset="0"/>
                          <a:cs typeface="Arial" panose="020B0604020202020204" pitchFamily="34" charset="0"/>
                          <a:sym typeface="Calibri"/>
                        </a:rPr>
                        <a:t>COVID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F Din Text Cond Pro Medium" panose="02000500000000020004" pitchFamily="2" charset="0"/>
                          <a:cs typeface="Arial" panose="020B0604020202020204" pitchFamily="34" charset="0"/>
                          <a:sym typeface="Calibri"/>
                        </a:rPr>
                        <a:t>/2019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cs typeface="Arial" panose="020B0604020202020204" pitchFamily="34" charset="0"/>
                      </a:endParaRP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25329"/>
                  </a:ext>
                </a:extLst>
              </a:tr>
              <a:tr h="208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5363" marR="5363" marT="53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абс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330768"/>
                  </a:ext>
                </a:extLst>
              </a:tr>
              <a:tr h="208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Алтайэнерго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-998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006003"/>
                  </a:ext>
                </a:extLst>
              </a:tr>
              <a:tr h="1747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от услуг по передаче электроэнергии</a:t>
                      </a: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-983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Бурятэнерго</a:t>
                      </a: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-903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-441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от услуг по передаче электроэнергии</a:t>
                      </a: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-1 292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-739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-668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ГАЭС</a:t>
                      </a: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4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от услуг по передаче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 электроэнергии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Красноярскэнерго</a:t>
                      </a: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-594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-957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-264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-572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369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F Din Text Cond Pro Light" panose="02000000000000000000" pitchFamily="2" charset="0"/>
                          <a:cs typeface="Arial" panose="020B0604020202020204" pitchFamily="34" charset="0"/>
                          <a:sym typeface="Calibri"/>
                        </a:rPr>
                        <a:t>от услуг по передаче электроэнергии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-578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-815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Кузбассэнерго-РЭС</a:t>
                      </a: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1 226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1515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147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289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3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от услуг по передаче электроэнергии</a:t>
                      </a: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1 026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1 359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Омскэнерго</a:t>
                      </a: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-283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-578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-407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7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от услуг по передаче электроэнергии</a:t>
                      </a: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-45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-554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-567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Хакасэнерго</a:t>
                      </a: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-750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-4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-363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387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363594"/>
                  </a:ext>
                </a:extLst>
              </a:tr>
              <a:tr h="1940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от услуг по передаче электроэнергии</a:t>
                      </a: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-290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20875"/>
                  </a:ext>
                </a:extLst>
              </a:tr>
              <a:tr h="208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Читаэнерго</a:t>
                      </a: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-835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1 135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1  200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2 035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029092"/>
                  </a:ext>
                </a:extLst>
              </a:tr>
              <a:tr h="20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cs typeface="Arial" panose="020B0604020202020204" pitchFamily="34" charset="0"/>
                        </a:rPr>
                        <a:t>от услуг по передаче электроэнергии</a:t>
                      </a:r>
                    </a:p>
                  </a:txBody>
                  <a:tcPr marL="9351" marR="9351" marT="93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-1 721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2 316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2252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2 316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118736" y="478267"/>
            <a:ext cx="7745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latin typeface="PF Din Text Cond Pro Light" panose="02000000000000000000" pitchFamily="2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56574859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1872332" y="269540"/>
            <a:ext cx="5465728" cy="3231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ru-RU" sz="1600" dirty="0" smtClean="0">
                <a:latin typeface="PF Din Text Cond Pro Medium" panose="02000500000000020004" pitchFamily="2" charset="0"/>
              </a:rPr>
              <a:t>ДИНАМИКА КРЕДИТНОГО ПОРТФЕЛЯ (с учетом займов)</a:t>
            </a:r>
            <a:endParaRPr lang="ru-RU" sz="16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073558"/>
              </p:ext>
            </p:extLst>
          </p:nvPr>
        </p:nvGraphicFramePr>
        <p:xfrm>
          <a:off x="662940" y="787908"/>
          <a:ext cx="8078724" cy="427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4564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1988570" y="222428"/>
            <a:ext cx="6073242" cy="72245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ru-RU" sz="1600" dirty="0" smtClean="0">
                <a:latin typeface="PFDinTextCondPro-Medium" panose="02000500000000020004" pitchFamily="2" charset="0"/>
              </a:rPr>
              <a:t>РЕАЛИЗАЦИЯ ИНВЕСТИЦИОННОЙ ПРОГРАММЫ</a:t>
            </a:r>
          </a:p>
          <a:p>
            <a:r>
              <a:rPr lang="ru-RU" sz="1200" dirty="0" smtClean="0">
                <a:latin typeface="PFDinTextCondPro-Medium" panose="02000500000000020004" pitchFamily="2" charset="0"/>
              </a:rPr>
              <a:t>Инвестиционная </a:t>
            </a:r>
            <a:r>
              <a:rPr lang="ru-RU" sz="1200" dirty="0">
                <a:latin typeface="PFDinTextCondPro-Medium" panose="02000500000000020004" pitchFamily="2" charset="0"/>
              </a:rPr>
              <a:t>программа ПАО «</a:t>
            </a:r>
            <a:r>
              <a:rPr lang="ru-RU" sz="1200" dirty="0" err="1">
                <a:latin typeface="PFDinTextCondPro-Medium" panose="02000500000000020004" pitchFamily="2" charset="0"/>
              </a:rPr>
              <a:t>Россети</a:t>
            </a:r>
            <a:r>
              <a:rPr lang="ru-RU" sz="1200" dirty="0">
                <a:latin typeface="PFDinTextCondPro-Medium" panose="02000500000000020004" pitchFamily="2" charset="0"/>
              </a:rPr>
              <a:t> Сибирь» утверждена приказом Минэнерго России №21@ от 23.12.2020 года.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24161" y="1085689"/>
            <a:ext cx="1223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PF Din Text Cond Pro Light" panose="02000000000000000000" pitchFamily="2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kern="1200" dirty="0">
                <a:latin typeface="PF Din Text Cond Pro Light" panose="02000000000000000000" pitchFamily="2" charset="0"/>
                <a:cs typeface="Times New Roman" panose="02020603050405020304" pitchFamily="18" charset="0"/>
              </a:rPr>
              <a:t>Мощность, МВА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25196467"/>
              </p:ext>
            </p:extLst>
          </p:nvPr>
        </p:nvGraphicFramePr>
        <p:xfrm>
          <a:off x="402945" y="1534275"/>
          <a:ext cx="3595442" cy="224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03330" y="1099935"/>
            <a:ext cx="69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PF Din Text Cond Pro Light" panose="02000000000000000000" pitchFamily="2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kern="1200" dirty="0">
                <a:latin typeface="PF Din Text Cond Pro Light" panose="02000000000000000000" pitchFamily="2" charset="0"/>
                <a:cs typeface="Times New Roman" panose="02020603050405020304" pitchFamily="18" charset="0"/>
              </a:rPr>
              <a:t>ЛЭП, км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53550680"/>
              </p:ext>
            </p:extLst>
          </p:nvPr>
        </p:nvGraphicFramePr>
        <p:xfrm>
          <a:off x="5314196" y="1562767"/>
          <a:ext cx="3077498" cy="214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54380" y="3746253"/>
            <a:ext cx="7722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400" dirty="0" smtClean="0">
                <a:solidFill>
                  <a:schemeClr val="tx1"/>
                </a:solidFill>
                <a:latin typeface="PF Din Text Cond Pro Light" panose="02000000000000000000" pitchFamily="2" charset="0"/>
                <a:cs typeface="Arial" panose="020B0604020202020204" pitchFamily="34" charset="0"/>
              </a:rPr>
              <a:t>Перевыполнение</a:t>
            </a:r>
            <a:r>
              <a:rPr lang="ru-RU" sz="1400" dirty="0" smtClean="0">
                <a:latin typeface="PF Din Text Cond Pr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PF Din Text Cond Pro Light" panose="02000000000000000000" pitchFamily="2" charset="0"/>
                <a:cs typeface="Arial" panose="020B0604020202020204" pitchFamily="34" charset="0"/>
              </a:rPr>
              <a:t>плана по вводу ЛЭП </a:t>
            </a:r>
            <a:r>
              <a:rPr lang="ru-RU" sz="1400" dirty="0" smtClean="0">
                <a:latin typeface="PF Din Text Cond Pro Light" panose="02000000000000000000" pitchFamily="2" charset="0"/>
                <a:cs typeface="Arial" panose="020B0604020202020204" pitchFamily="34" charset="0"/>
              </a:rPr>
              <a:t>и трансформаторной мощности связано </a:t>
            </a:r>
            <a:r>
              <a:rPr lang="ru-RU" sz="1400" dirty="0">
                <a:latin typeface="PF Din Text Cond Pro Light" panose="02000000000000000000" pitchFamily="2" charset="0"/>
                <a:cs typeface="Arial" panose="020B0604020202020204" pitchFamily="34" charset="0"/>
              </a:rPr>
              <a:t>с ликвидацией просроченных договоров технологического присоединения потребителей, в том числе льготной </a:t>
            </a:r>
            <a:r>
              <a:rPr lang="ru-RU" sz="1400" dirty="0" smtClean="0">
                <a:latin typeface="PF Din Text Cond Pro Light" panose="02000000000000000000" pitchFamily="2" charset="0"/>
                <a:cs typeface="Arial" panose="020B0604020202020204" pitchFamily="34" charset="0"/>
              </a:rPr>
              <a:t>категории; внеплановой покупкой </a:t>
            </a:r>
            <a:r>
              <a:rPr lang="ru-RU" sz="1400" dirty="0">
                <a:latin typeface="PF Din Text Cond Pro Light" panose="02000000000000000000" pitchFamily="2" charset="0"/>
                <a:cs typeface="Arial" panose="020B0604020202020204" pitchFamily="34" charset="0"/>
              </a:rPr>
              <a:t>объектов электросетевого </a:t>
            </a:r>
            <a:r>
              <a:rPr lang="ru-RU" sz="1400" dirty="0" smtClean="0">
                <a:latin typeface="PF Din Text Cond Pro Light" panose="02000000000000000000" pitchFamily="2" charset="0"/>
                <a:cs typeface="Arial" panose="020B0604020202020204" pitchFamily="34" charset="0"/>
              </a:rPr>
              <a:t>хозяйства; постановкой </a:t>
            </a:r>
            <a:r>
              <a:rPr lang="ru-RU" sz="1400" dirty="0">
                <a:latin typeface="PF Din Text Cond Pro Light" panose="02000000000000000000" pitchFamily="2" charset="0"/>
                <a:cs typeface="Arial" panose="020B0604020202020204" pitchFamily="34" charset="0"/>
              </a:rPr>
              <a:t>на учет бесконтрольно функционирующих объектов и безвозмездно поступивших электросетевых </a:t>
            </a:r>
            <a:r>
              <a:rPr lang="ru-RU" sz="1400" dirty="0" smtClean="0">
                <a:latin typeface="PF Din Text Cond Pro Light" panose="02000000000000000000" pitchFamily="2" charset="0"/>
                <a:cs typeface="Arial" panose="020B0604020202020204" pitchFamily="34" charset="0"/>
              </a:rPr>
              <a:t>активов.</a:t>
            </a:r>
            <a:r>
              <a:rPr lang="ru-RU" sz="1400" dirty="0">
                <a:latin typeface="PF Din Text Cond Pro Light" panose="02000000000000000000" pitchFamily="2" charset="0"/>
                <a:cs typeface="Arial" panose="020B0604020202020204" pitchFamily="34" charset="0"/>
              </a:rPr>
              <a:t>	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662945" y="1407712"/>
            <a:ext cx="0" cy="733658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" name="Группа 14"/>
          <p:cNvGrpSpPr/>
          <p:nvPr/>
        </p:nvGrpSpPr>
        <p:grpSpPr>
          <a:xfrm>
            <a:off x="2805680" y="1407712"/>
            <a:ext cx="535206" cy="419994"/>
            <a:chOff x="3048438" y="1852815"/>
            <a:chExt cx="500521" cy="419994"/>
          </a:xfrm>
        </p:grpSpPr>
        <p:cxnSp>
          <p:nvCxnSpPr>
            <p:cNvPr id="16" name="Прямая со стрелкой 15"/>
            <p:cNvCxnSpPr/>
            <p:nvPr/>
          </p:nvCxnSpPr>
          <p:spPr>
            <a:xfrm>
              <a:off x="3548958" y="1852815"/>
              <a:ext cx="0" cy="419994"/>
            </a:xfrm>
            <a:prstGeom prst="straightConnector1">
              <a:avLst/>
            </a:prstGeom>
            <a:noFill/>
            <a:ln w="25400" cap="flat">
              <a:solidFill>
                <a:srgbClr val="C0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3048438" y="1852815"/>
              <a:ext cx="500521" cy="1"/>
            </a:xfrm>
            <a:prstGeom prst="line">
              <a:avLst/>
            </a:prstGeom>
            <a:noFill/>
            <a:ln w="25400" cap="flat">
              <a:solidFill>
                <a:srgbClr val="C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8" name="Прямая соединительная линия 17"/>
          <p:cNvCxnSpPr/>
          <p:nvPr/>
        </p:nvCxnSpPr>
        <p:spPr>
          <a:xfrm flipH="1">
            <a:off x="1662945" y="1407712"/>
            <a:ext cx="463035" cy="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Прямоугольник 19"/>
          <p:cNvSpPr/>
          <p:nvPr/>
        </p:nvSpPr>
        <p:spPr>
          <a:xfrm>
            <a:off x="2096767" y="1289828"/>
            <a:ext cx="6623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PF Din Text Cond Pro Light" panose="02000000000000000000" pitchFamily="2" charset="0"/>
                <a:ea typeface="+mn-ea"/>
                <a:cs typeface="Times New Roman" panose="02020603050405020304" pitchFamily="18" charset="0"/>
              </a:defRPr>
            </a:pPr>
            <a:r>
              <a:rPr lang="ru-RU" sz="1000" kern="1200" dirty="0" smtClean="0">
                <a:latin typeface="PF Din Text Cond Pro Light" panose="02000000000000000000" pitchFamily="2" charset="0"/>
                <a:cs typeface="Times New Roman" panose="02020603050405020304" pitchFamily="18" charset="0"/>
              </a:rPr>
              <a:t>в 1,5 раза </a:t>
            </a:r>
            <a:endParaRPr lang="ru-RU" sz="1000" kern="1200" dirty="0">
              <a:latin typeface="PF Din Text Cond Pro Light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645280" y="1174534"/>
            <a:ext cx="229214" cy="3200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7235989" y="1477699"/>
            <a:ext cx="504836" cy="296842"/>
            <a:chOff x="3083301" y="1636114"/>
            <a:chExt cx="465657" cy="296842"/>
          </a:xfrm>
        </p:grpSpPr>
        <p:cxnSp>
          <p:nvCxnSpPr>
            <p:cNvPr id="25" name="Прямая со стрелкой 24"/>
            <p:cNvCxnSpPr/>
            <p:nvPr/>
          </p:nvCxnSpPr>
          <p:spPr>
            <a:xfrm>
              <a:off x="3548958" y="1636114"/>
              <a:ext cx="0" cy="296842"/>
            </a:xfrm>
            <a:prstGeom prst="straightConnector1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3083301" y="1636115"/>
              <a:ext cx="465657" cy="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27" name="Прямая со стрелкой 26"/>
          <p:cNvCxnSpPr/>
          <p:nvPr/>
        </p:nvCxnSpPr>
        <p:spPr>
          <a:xfrm>
            <a:off x="6202680" y="1494559"/>
            <a:ext cx="933" cy="847041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202681" y="1494559"/>
            <a:ext cx="396239" cy="0"/>
          </a:xfrm>
          <a:prstGeom prst="line">
            <a:avLst/>
          </a:prstGeom>
          <a:noFill/>
          <a:ln w="25400" cap="flat">
            <a:solidFill>
              <a:srgbClr val="00B05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Прямоугольник 30"/>
          <p:cNvSpPr/>
          <p:nvPr/>
        </p:nvSpPr>
        <p:spPr>
          <a:xfrm>
            <a:off x="6602539" y="1354278"/>
            <a:ext cx="6623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PF Din Text Cond Pro Light" panose="02000000000000000000" pitchFamily="2" charset="0"/>
                <a:ea typeface="+mn-ea"/>
                <a:cs typeface="Times New Roman" panose="02020603050405020304" pitchFamily="18" charset="0"/>
              </a:defRPr>
            </a:pPr>
            <a:r>
              <a:rPr lang="ru-RU" sz="1000" kern="1200" dirty="0" smtClean="0">
                <a:latin typeface="PF Din Text Cond Pro Light" panose="02000000000000000000" pitchFamily="2" charset="0"/>
                <a:cs typeface="Times New Roman" panose="02020603050405020304" pitchFamily="18" charset="0"/>
              </a:rPr>
              <a:t>в </a:t>
            </a:r>
            <a:r>
              <a:rPr lang="en-US" sz="1000" kern="1200" dirty="0" smtClean="0">
                <a:latin typeface="PF Din Text Cond Pro Light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ru-RU" sz="1000" kern="1200" dirty="0" smtClean="0">
                <a:latin typeface="PF Din Text Cond Pro Light" panose="02000000000000000000" pitchFamily="2" charset="0"/>
                <a:cs typeface="Times New Roman" panose="02020603050405020304" pitchFamily="18" charset="0"/>
              </a:rPr>
              <a:t>,</a:t>
            </a:r>
            <a:r>
              <a:rPr lang="ru-RU" sz="1000" kern="1200" dirty="0">
                <a:latin typeface="PF Din Text Cond Pro Light" panose="02000000000000000000" pitchFamily="2" charset="0"/>
                <a:cs typeface="Times New Roman" panose="02020603050405020304" pitchFamily="18" charset="0"/>
              </a:rPr>
              <a:t>7</a:t>
            </a:r>
            <a:r>
              <a:rPr lang="ru-RU" sz="1000" kern="1200" dirty="0" smtClean="0">
                <a:latin typeface="PF Din Text Cond Pro Light" panose="02000000000000000000" pitchFamily="2" charset="0"/>
                <a:cs typeface="Times New Roman" panose="02020603050405020304" pitchFamily="18" charset="0"/>
              </a:rPr>
              <a:t> раза </a:t>
            </a:r>
            <a:endParaRPr lang="ru-RU" sz="1000" kern="1200" dirty="0">
              <a:latin typeface="PF Din Text Cond Pro Light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4845" y="1237009"/>
            <a:ext cx="231668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482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7987" y="292763"/>
            <a:ext cx="6832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PFDinTextCondPro-Medium"/>
                <a:cs typeface="Calibri" panose="020F0502020204030204" pitchFamily="34" charset="0"/>
              </a:rPr>
              <a:t>КРУПНЫЕ ИНВЕСТИЦИОННЫЕ ПРОЕКТЫ, РЕАЛИЗОВАННЫЕ В 2020 ГОДУ</a:t>
            </a:r>
            <a:endParaRPr lang="ru-RU" sz="1600" dirty="0">
              <a:latin typeface="PFDinTextCondPro-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7735" y="851837"/>
            <a:ext cx="7692887" cy="31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ru-RU" sz="1400" dirty="0">
              <a:latin typeface="PFDinTextCondPro-Medium" panose="02000500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7735" y="851837"/>
            <a:ext cx="7692887" cy="4034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 smtClean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Комплексная 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реконструкция ПС 110/6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Бызовская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с заменой комплектного распределительного устройства 6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20 ячеек, модернизацией устройств РЗА, созданием СОПТ, монтажом БМЗ - Для повышения  надежности электроснабжения потребителей и социально значимых объектов проведена реконструкция подстанции «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Бызовская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 напряжением 110/6 киловольт в Новокузнецке. Введено в основные фонды 80.34 млн руб. (без НДС). После реконструкции подстанция стала современнейшим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энергообъектом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первой в Кузбассе цифровой подстанцией</a:t>
            </a:r>
            <a:r>
              <a:rPr lang="ru-RU" sz="1400" dirty="0" smtClean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sz="1400" dirty="0" smtClean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Строительство 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отпайки от ВЛ 35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Уропская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Беловский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водопровод с отпайкой на ПС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Пермяковская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(Б-9) с установкой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реклоузера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35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на первой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отпаечной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опоре согласно договора о технологическом присоединении с  ЗАО "Шахта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Беловская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" от 01.06.2017 20.4200.1051.17, (25,952 км). Для подключения объектов ЗАО «Шахта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Беловская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 филиал «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Кузбасэнерго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РЭС» построил линию электропередачи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Уропская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Беловский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водопровод напряжением 35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кВ.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Введено в основные фонды 164.32 млн руб. (без НДС), 25.98 км линий электропередач. Несмотря на болотистую местность, неоднородность грунта масштабный проект был реализован в кратчайшие сроки. </a:t>
            </a:r>
            <a:endParaRPr lang="ru-RU" sz="1400" dirty="0" smtClean="0">
              <a:latin typeface="PFDinTextCondPro-Medium" panose="02000500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 smtClean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"Реконструкция 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ВЛ-110-23 от отпайки на ПС 110/10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Бутунтай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до ПС 110/35/6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Акатуй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(с заменой деревянных </a:t>
            </a:r>
            <a:r>
              <a:rPr lang="ru-RU" sz="1400" dirty="0" err="1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одноцепных</a:t>
            </a:r>
            <a:r>
              <a:rPr lang="ru-RU" sz="1400" dirty="0">
                <a:latin typeface="PFDinTextCondPro-Medium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опор с подвеской ВОЛС), 62,1 км"; -3 этап строительства. Освоено капитальных вложений на сумму 156.46 млн руб. (без НДС)</a:t>
            </a:r>
          </a:p>
        </p:txBody>
      </p:sp>
    </p:spTree>
    <p:extLst>
      <p:ext uri="{BB962C8B-B14F-4D97-AF65-F5344CB8AC3E}">
        <p14:creationId xmlns:p14="http://schemas.microsoft.com/office/powerpoint/2010/main" val="3994054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2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2057822" y="274925"/>
            <a:ext cx="68444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>
              <a:buSzPct val="100000"/>
              <a:defRPr sz="26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>
                <a:solidFill>
                  <a:prstClr val="black"/>
                </a:solidFill>
                <a:latin typeface="PF Din Text Cond Pro Medium" panose="02000500000000020004" pitchFamily="2" charset="0"/>
              </a:rPr>
              <a:t>ВАЖНАЯ ИНФОРМАЦИЯ</a:t>
            </a:r>
            <a:endParaRPr lang="ru-RU" sz="1600" dirty="0">
              <a:solidFill>
                <a:schemeClr val="tx1"/>
              </a:solidFill>
              <a:latin typeface="PFDinTextCondPro-Medium"/>
              <a:ea typeface="PFDinTextCondPro-Medium"/>
              <a:cs typeface="PFDinTextCondPro-Medium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4801" y="707037"/>
            <a:ext cx="86674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Настоящая презентация не является офертой либо приглашением делать оферты (рекламой) в отношении приобретения или подписки на ценные бумаги «</a:t>
            </a:r>
            <a:r>
              <a:rPr lang="ru-RU" sz="1200" dirty="0" err="1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Россети</a:t>
            </a:r>
            <a:r>
              <a:rPr lang="ru-RU" sz="1200" dirty="0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 Сибирь». Ни презентация, ни какая-либо ее часть, ни факт ее представления или распространения не являются основанием для заключения какого-либо договора или принятия инвестиционного решения, и на презентацию не следует полагаться в этом отношении.</a:t>
            </a:r>
          </a:p>
          <a:p>
            <a:pPr algn="just"/>
            <a:endParaRPr lang="ru-RU" sz="1200" dirty="0" smtClean="0">
              <a:latin typeface="PF Din Text Cond Pro Light" charset="0"/>
              <a:ea typeface="PF Din Text Cond Pro Light" charset="0"/>
              <a:cs typeface="PF Din Text Cond Pro Light" charset="0"/>
            </a:endParaRPr>
          </a:p>
          <a:p>
            <a:pPr algn="just"/>
            <a:r>
              <a:rPr lang="ru-RU" sz="1200" dirty="0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В данной презентации могут быть приведены прогнозные заявления. Прогнозные заявления не основываются на фактических обстоятельствах и включают в себя заявления в отношении намерений, мнений или текущих ожиданий «</a:t>
            </a:r>
            <a:r>
              <a:rPr lang="ru-RU" sz="1200" dirty="0" err="1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Россети</a:t>
            </a:r>
            <a:r>
              <a:rPr lang="ru-RU" sz="1200" dirty="0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 Сибирь» в отношении результатов своей деятельности, финансового положения, ликвидности, перспектив роста, стратегии и отрасли промышленности, в которой работает «</a:t>
            </a:r>
            <a:r>
              <a:rPr lang="ru-RU" sz="1200" dirty="0" err="1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Россети</a:t>
            </a:r>
            <a:r>
              <a:rPr lang="ru-RU" sz="1200" dirty="0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 Сибирь». По своей природе для таких прогнозных заявлений характерно наличие рисков и факторов неопределенности, поскольку они относятся к событиям и зависят от обстоятельств, которые могут не произойти в будущем. «</a:t>
            </a:r>
            <a:r>
              <a:rPr lang="ru-RU" sz="1200" dirty="0" err="1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Россети</a:t>
            </a:r>
            <a:r>
              <a:rPr lang="ru-RU" sz="1200" dirty="0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 Сибирь» предупреждает о том, что прогнозные заявления не являются гарантией будущих показателей, и фактические результаты деятельности «</a:t>
            </a:r>
            <a:r>
              <a:rPr lang="ru-RU" sz="1200" dirty="0" err="1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Россети</a:t>
            </a:r>
            <a:r>
              <a:rPr lang="ru-RU" sz="1200" dirty="0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 Сибирь», ее финансовое положение и ликвидность, а также развитие отрасли промышленности, в которой она работает, могут существенным образом отличаться от тех, которые приведены в прогнозных заявлениях, содержащихся в настоящем документе. Кроме того, даже если результаты деятельности Компании, ее финансовое положение и ликвидность, а также развитие отрасли промышленности, в которой она работает, будут соответствовать прогнозным заявлениям, содержащимся в настоящем документе, данные результаты и события не являются показателем результатов и событий в будущем. Помимо официальной информации о деятельности «</a:t>
            </a:r>
            <a:r>
              <a:rPr lang="ru-RU" sz="1200" dirty="0" err="1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Россети</a:t>
            </a:r>
            <a:r>
              <a:rPr lang="ru-RU" sz="1200" dirty="0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 Сибирь», в настоящей презентации содержится информация, полученная от третьих лиц. Эта информация была получена из источников, которые, по мнению «</a:t>
            </a:r>
            <a:r>
              <a:rPr lang="ru-RU" sz="1200" dirty="0" err="1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Россети</a:t>
            </a:r>
            <a:r>
              <a:rPr lang="ru-RU" sz="1200" dirty="0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 Сибирь», являются надежными. Тем не менее, мы не гарантируем точность данной информации, которая может быть сокращенной или неполной. Все мнения и оценки, содержащиеся в настоящем материале, отражают наше мнение на день публикации и подлежат изменению без предупреждения.</a:t>
            </a:r>
          </a:p>
          <a:p>
            <a:pPr algn="just"/>
            <a:endParaRPr lang="ru-RU" sz="1200" dirty="0" smtClean="0">
              <a:latin typeface="PF Din Text Cond Pro Light" charset="0"/>
              <a:ea typeface="PF Din Text Cond Pro Light" charset="0"/>
              <a:cs typeface="PF Din Text Cond Pro Light" charset="0"/>
            </a:endParaRPr>
          </a:p>
          <a:p>
            <a:pPr algn="just"/>
            <a:r>
              <a:rPr lang="ru-RU" sz="1200" dirty="0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«</a:t>
            </a:r>
            <a:r>
              <a:rPr lang="ru-RU" sz="1200" dirty="0" err="1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Россети</a:t>
            </a:r>
            <a:r>
              <a:rPr lang="ru-RU" sz="1200" dirty="0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 Сибирь» не несет ответственность за последствия использования содержащихся в настоящей презентации мнений или заявлений, или неполноты информации. «</a:t>
            </a:r>
            <a:r>
              <a:rPr lang="ru-RU" sz="1200" dirty="0" err="1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Россети</a:t>
            </a:r>
            <a:r>
              <a:rPr lang="ru-RU" sz="1200" dirty="0" smtClean="0">
                <a:latin typeface="PF Din Text Cond Pro Light" charset="0"/>
                <a:ea typeface="PF Din Text Cond Pro Light" charset="0"/>
                <a:cs typeface="PF Din Text Cond Pro Light" charset="0"/>
              </a:rPr>
              <a:t> Сибирь» не берет на себя обязательств по пересмотру или подтверждению прогнозных заявлений и оценок, а также по обновлению информации, содержащейся в презентации.</a:t>
            </a:r>
            <a:endParaRPr lang="ru-RU" sz="1200" dirty="0">
              <a:latin typeface="PF Din Text Cond Pro Light" charset="0"/>
              <a:ea typeface="PF Din Text Cond Pro Light" charset="0"/>
              <a:cs typeface="PF Din Text Cond Pro Light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2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2057822" y="274925"/>
            <a:ext cx="68444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>
              <a:buSzPct val="100000"/>
              <a:defRPr sz="26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>
                <a:solidFill>
                  <a:schemeClr val="tx1"/>
                </a:solidFill>
                <a:latin typeface="PFDinTextCondPro-Medium"/>
              </a:rPr>
              <a:t>СТРУКТУРА ПРЕЗЕНТАЦИИ</a:t>
            </a:r>
            <a:endParaRPr lang="ru-RU" sz="1600" dirty="0">
              <a:solidFill>
                <a:schemeClr val="tx1"/>
              </a:solidFill>
              <a:latin typeface="PFDinTextCondPro-Medium"/>
              <a:ea typeface="PFDinTextCondPro-Medium"/>
              <a:cs typeface="PFDinTextCondPro-Medium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760142"/>
              </p:ext>
            </p:extLst>
          </p:nvPr>
        </p:nvGraphicFramePr>
        <p:xfrm>
          <a:off x="1188720" y="948690"/>
          <a:ext cx="6826313" cy="4060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0321">
                  <a:extLst>
                    <a:ext uri="{9D8B030D-6E8A-4147-A177-3AD203B41FA5}">
                      <a16:colId xmlns:a16="http://schemas.microsoft.com/office/drawing/2014/main" val="398813673"/>
                    </a:ext>
                  </a:extLst>
                </a:gridCol>
                <a:gridCol w="2525992">
                  <a:extLst>
                    <a:ext uri="{9D8B030D-6E8A-4147-A177-3AD203B41FA5}">
                      <a16:colId xmlns:a16="http://schemas.microsoft.com/office/drawing/2014/main" val="2818800686"/>
                    </a:ext>
                  </a:extLst>
                </a:gridCol>
              </a:tblGrid>
              <a:tr h="66995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F Din Text Cond Pro Medium" panose="02000500000000020004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Страница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PF Din Text Cond Pro Medium" panose="02000500000000020004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15201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Общие сведения компании</a:t>
                      </a: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64291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Объем обслуживания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196095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Акционерный капитал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409289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Органы управления</a:t>
                      </a: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091713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Технологическое присоединение</a:t>
                      </a:r>
                      <a:endParaRPr lang="ru-RU" sz="1400" b="0" i="0" kern="1200" baseline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339759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Ремонтная программа</a:t>
                      </a:r>
                      <a:endParaRPr lang="ru-RU" sz="1400" b="0" i="0" kern="1200" baseline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42907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Итоги финансово-хозяйственной деятельности</a:t>
                      </a:r>
                      <a:endParaRPr lang="ru-RU" sz="1400" b="0" i="0" kern="1200" baseline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607051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Влияние филиалов на финансовый результат</a:t>
                      </a:r>
                      <a:endParaRPr lang="ru-RU" sz="1400" b="0" i="0" kern="1200" baseline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594138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Динамика кредитного портфеля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11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173099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Реализация инвестиционной программы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12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662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4979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83022" y="285208"/>
            <a:ext cx="2810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PFDinTextCondPro-Medium"/>
              </a:rPr>
              <a:t>ОБЩИЕ СВЕДЕНИЯ О КОМПАНИИ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" y="1133634"/>
            <a:ext cx="2533602" cy="27297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939712" y="842805"/>
            <a:ext cx="3756971" cy="173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just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PF Din Text Cond Pro Light" panose="02000000000000000000" pitchFamily="2" charset="0"/>
                <a:cs typeface="Times New Roman" pitchFamily="18" charset="0"/>
              </a:rPr>
              <a:t>        Филиалы</a:t>
            </a:r>
            <a:r>
              <a:rPr lang="ru-RU" altLang="ru-RU" sz="1400" dirty="0" smtClean="0">
                <a:latin typeface="PF Din Text Cond Pro Light" panose="02000000000000000000" pitchFamily="2" charset="0"/>
                <a:cs typeface="Times New Roman" pitchFamily="18" charset="0"/>
              </a:rPr>
              <a:t>:</a:t>
            </a:r>
            <a:endParaRPr lang="en-US" altLang="ru-RU" sz="1400" dirty="0" smtClean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just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latin typeface="PF Din Text Cond Pro Light" panose="02000000000000000000" pitchFamily="2" charset="0"/>
                <a:cs typeface="Times New Roman" pitchFamily="18" charset="0"/>
              </a:rPr>
              <a:t>Алтайэнерго</a:t>
            </a:r>
          </a:p>
          <a:p>
            <a:pPr algn="just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latin typeface="PF Din Text Cond Pro Light" panose="02000000000000000000" pitchFamily="2" charset="0"/>
                <a:cs typeface="Times New Roman" pitchFamily="18" charset="0"/>
              </a:rPr>
              <a:t>Бурятэнерго</a:t>
            </a:r>
            <a:endParaRPr lang="en-US" altLang="ru-RU" sz="1400" dirty="0" smtClean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just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latin typeface="PF Din Text Cond Pro Light" panose="02000000000000000000" pitchFamily="2" charset="0"/>
                <a:cs typeface="Times New Roman" pitchFamily="18" charset="0"/>
              </a:rPr>
              <a:t>Горно-Алтайские электрические сети </a:t>
            </a:r>
            <a:r>
              <a:rPr lang="en-US" altLang="ru-RU" sz="1400" dirty="0" smtClean="0">
                <a:latin typeface="PF Din Text Cond Pro Light" panose="02000000000000000000" pitchFamily="2" charset="0"/>
                <a:cs typeface="Times New Roman" pitchFamily="18" charset="0"/>
              </a:rPr>
              <a:t>(</a:t>
            </a:r>
            <a:r>
              <a:rPr lang="ru-RU" altLang="ru-RU" sz="1400" dirty="0" smtClean="0">
                <a:latin typeface="PF Din Text Cond Pro Light" panose="02000000000000000000" pitchFamily="2" charset="0"/>
                <a:cs typeface="Times New Roman" pitchFamily="18" charset="0"/>
              </a:rPr>
              <a:t>ГАЭС)</a:t>
            </a:r>
            <a:endParaRPr lang="en-US" altLang="ru-RU" sz="1400" dirty="0" smtClean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just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latin typeface="PF Din Text Cond Pro Light" panose="02000000000000000000" pitchFamily="2" charset="0"/>
                <a:cs typeface="Times New Roman" pitchFamily="18" charset="0"/>
              </a:rPr>
              <a:t>Красноярскэнерго</a:t>
            </a:r>
            <a:endParaRPr lang="en-US" altLang="ru-RU" sz="1400" dirty="0" smtClean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just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latin typeface="PF Din Text Cond Pro Light" panose="02000000000000000000" pitchFamily="2" charset="0"/>
                <a:cs typeface="Times New Roman" pitchFamily="18" charset="0"/>
              </a:rPr>
              <a:t>Кузбассэнерго-РЭС</a:t>
            </a:r>
            <a:endParaRPr lang="en-US" altLang="ru-RU" sz="1400" dirty="0" smtClean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just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latin typeface="PF Din Text Cond Pro Light" panose="02000000000000000000" pitchFamily="2" charset="0"/>
                <a:cs typeface="Times New Roman" pitchFamily="18" charset="0"/>
              </a:rPr>
              <a:t>Омскэнерго</a:t>
            </a:r>
          </a:p>
          <a:p>
            <a:pPr algn="just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latin typeface="PF Din Text Cond Pro Light" panose="02000000000000000000" pitchFamily="2" charset="0"/>
                <a:cs typeface="Times New Roman" pitchFamily="18" charset="0"/>
              </a:rPr>
              <a:t>Хакасэнерго</a:t>
            </a:r>
          </a:p>
          <a:p>
            <a:pPr algn="just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latin typeface="PF Din Text Cond Pro Light" panose="02000000000000000000" pitchFamily="2" charset="0"/>
                <a:cs typeface="Times New Roman" pitchFamily="18" charset="0"/>
              </a:rPr>
              <a:t>Читаэнерго</a:t>
            </a:r>
            <a:endParaRPr lang="ru-RU" altLang="ru-RU" sz="1400" b="1" dirty="0" smtClean="0">
              <a:latin typeface="PF Din Text Cond Pro Light" panose="02000000000000000000" pitchFamily="2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9712" y="2498487"/>
            <a:ext cx="386582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400" b="1" dirty="0">
                <a:latin typeface="PF Din Text Cond Pro Light" panose="02000000000000000000" pitchFamily="2" charset="0"/>
                <a:cs typeface="Times New Roman" pitchFamily="18" charset="0"/>
              </a:rPr>
              <a:t>Компании, в которых </a:t>
            </a:r>
            <a:r>
              <a:rPr lang="ru-RU" altLang="ru-RU" sz="1400" b="1" dirty="0" err="1" smtClean="0">
                <a:latin typeface="PF Din Text Cond Pro Light" panose="02000000000000000000" pitchFamily="2" charset="0"/>
                <a:cs typeface="Times New Roman" pitchFamily="18" charset="0"/>
              </a:rPr>
              <a:t>Россети</a:t>
            </a:r>
            <a:r>
              <a:rPr lang="ru-RU" altLang="ru-RU" sz="1400" b="1" dirty="0" smtClean="0">
                <a:latin typeface="PF Din Text Cond Pro Light" panose="02000000000000000000" pitchFamily="2" charset="0"/>
                <a:cs typeface="Times New Roman" pitchFamily="18" charset="0"/>
              </a:rPr>
              <a:t> Сибирь выполняет </a:t>
            </a:r>
            <a:r>
              <a:rPr lang="ru-RU" altLang="ru-RU" sz="1400" b="1" dirty="0">
                <a:latin typeface="PF Din Text Cond Pro Light" panose="02000000000000000000" pitchFamily="2" charset="0"/>
                <a:cs typeface="Times New Roman" pitchFamily="18" charset="0"/>
              </a:rPr>
              <a:t>функции единоличного исполнительного органа (генерального директора):</a:t>
            </a:r>
          </a:p>
          <a:p>
            <a:pPr marL="285750" indent="-285750" algn="just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latin typeface="PF Din Text Cond Pro Light" panose="02000000000000000000" pitchFamily="2" charset="0"/>
                <a:cs typeface="Times New Roman" pitchFamily="18" charset="0"/>
              </a:rPr>
              <a:t>АО </a:t>
            </a:r>
            <a:r>
              <a:rPr lang="ru-RU" altLang="ru-RU" sz="1400" dirty="0">
                <a:latin typeface="PF Din Text Cond Pro Light" panose="02000000000000000000" pitchFamily="2" charset="0"/>
                <a:cs typeface="Times New Roman" pitchFamily="18" charset="0"/>
              </a:rPr>
              <a:t>«</a:t>
            </a:r>
            <a:r>
              <a:rPr lang="ru-RU" altLang="ru-RU" sz="1400" dirty="0" err="1">
                <a:latin typeface="PF Din Text Cond Pro Light" panose="02000000000000000000" pitchFamily="2" charset="0"/>
                <a:cs typeface="Times New Roman" pitchFamily="18" charset="0"/>
              </a:rPr>
              <a:t>Тываэнерго</a:t>
            </a:r>
            <a:r>
              <a:rPr lang="ru-RU" altLang="ru-RU" sz="1400" dirty="0">
                <a:latin typeface="PF Din Text Cond Pro Light" panose="02000000000000000000" pitchFamily="2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9713" y="3549704"/>
            <a:ext cx="375697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400" b="1" dirty="0">
                <a:latin typeface="PF Din Text Cond Pro Light" panose="02000000000000000000" pitchFamily="2" charset="0"/>
                <a:cs typeface="Times New Roman" pitchFamily="18" charset="0"/>
              </a:rPr>
              <a:t>Дочерние общества (ДО):</a:t>
            </a:r>
          </a:p>
          <a:p>
            <a:pPr marL="285750" indent="-285750" algn="just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latin typeface="PF Din Text Cond Pro Light" panose="02000000000000000000" pitchFamily="2" charset="0"/>
                <a:cs typeface="Times New Roman" pitchFamily="18" charset="0"/>
              </a:rPr>
              <a:t>АО </a:t>
            </a:r>
            <a:r>
              <a:rPr lang="ru-RU" altLang="ru-RU" sz="1400" dirty="0">
                <a:latin typeface="PF Din Text Cond Pro Light" panose="02000000000000000000" pitchFamily="2" charset="0"/>
                <a:cs typeface="Times New Roman" pitchFamily="18" charset="0"/>
              </a:rPr>
              <a:t>«</a:t>
            </a:r>
            <a:r>
              <a:rPr lang="ru-RU" altLang="ru-RU" sz="1400" dirty="0" err="1">
                <a:latin typeface="PF Din Text Cond Pro Light" panose="02000000000000000000" pitchFamily="2" charset="0"/>
                <a:cs typeface="Times New Roman" pitchFamily="18" charset="0"/>
              </a:rPr>
              <a:t>Соцсфера</a:t>
            </a:r>
            <a:r>
              <a:rPr lang="ru-RU" altLang="ru-RU" sz="1400" dirty="0">
                <a:latin typeface="PF Din Text Cond Pro Light" panose="02000000000000000000" pitchFamily="2" charset="0"/>
                <a:cs typeface="Times New Roman" pitchFamily="18" charset="0"/>
              </a:rPr>
              <a:t>»</a:t>
            </a:r>
          </a:p>
          <a:p>
            <a:pPr marL="285750" indent="-285750" algn="just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PF Din Text Cond Pro Light" panose="02000000000000000000" pitchFamily="2" charset="0"/>
                <a:cs typeface="Times New Roman" pitchFamily="18" charset="0"/>
              </a:rPr>
              <a:t>АО «ЭСК Сибири»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70830" y="3991704"/>
            <a:ext cx="3674170" cy="1077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just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Территория обслуживания – 1 805,5 тыс. кв. км.</a:t>
            </a:r>
            <a:endParaRPr lang="en-US" altLang="ru-RU" sz="1200" dirty="0" smtClean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marL="0" indent="0" algn="just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US" altLang="ru-RU" sz="1200" dirty="0" smtClean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marL="0" indent="0" algn="just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Охват территории обслуживания – 4 часовых пояса.</a:t>
            </a:r>
            <a:endParaRPr lang="en-US" altLang="ru-RU" sz="1200" dirty="0" smtClean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marL="0" indent="0" algn="just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ru-RU" altLang="ru-RU" sz="1200" dirty="0" smtClean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marL="0" indent="0" algn="just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Объем электросетевого хозяйства: 1 </a:t>
            </a:r>
            <a:r>
              <a:rPr lang="en-US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704</a:t>
            </a:r>
            <a:r>
              <a:rPr lang="ru-RU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,</a:t>
            </a:r>
            <a:r>
              <a:rPr lang="en-US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8 </a:t>
            </a:r>
            <a:r>
              <a:rPr lang="ru-RU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тыс. у.е.</a:t>
            </a:r>
            <a:endParaRPr lang="en-US" altLang="ru-RU" sz="1200" dirty="0" smtClean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marL="0" indent="0" algn="just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ru-RU" altLang="ru-RU" sz="1200" dirty="0" smtClean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marL="0" indent="0" algn="just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ВЛ(КЛ) 0,38-110(220) </a:t>
            </a:r>
            <a:r>
              <a:rPr lang="ru-RU" altLang="ru-RU" sz="1200" dirty="0" err="1" smtClean="0">
                <a:latin typeface="PF Din Text Cond Pro Light" panose="02000000000000000000" pitchFamily="2" charset="0"/>
                <a:cs typeface="Times New Roman" pitchFamily="18" charset="0"/>
              </a:rPr>
              <a:t>кВ</a:t>
            </a:r>
            <a:r>
              <a:rPr lang="ru-RU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 по трассе – 24</a:t>
            </a:r>
            <a:r>
              <a:rPr lang="en-US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9,1</a:t>
            </a:r>
            <a:r>
              <a:rPr lang="ru-RU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 тыс. км. </a:t>
            </a:r>
            <a:endParaRPr lang="en-US" altLang="ru-RU" sz="1200" dirty="0" smtClean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marL="0" indent="0" algn="just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ru-RU" altLang="ru-RU" sz="1200" dirty="0" smtClean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marL="0" indent="0" algn="just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Общее количество подстанции 6-10-35-110</a:t>
            </a:r>
            <a:r>
              <a:rPr lang="en-US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кВ – 5</a:t>
            </a:r>
            <a:r>
              <a:rPr lang="en-US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8</a:t>
            </a:r>
            <a:r>
              <a:rPr lang="ru-RU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 </a:t>
            </a:r>
            <a:r>
              <a:rPr lang="en-US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780</a:t>
            </a:r>
            <a:r>
              <a:rPr lang="ru-RU" altLang="ru-RU" sz="1200" dirty="0" smtClean="0">
                <a:latin typeface="PF Din Text Cond Pro Light" panose="02000000000000000000" pitchFamily="2" charset="0"/>
                <a:cs typeface="Times New Roman" pitchFamily="18" charset="0"/>
              </a:rPr>
              <a:t> шт.</a:t>
            </a:r>
            <a:endParaRPr lang="en-US" altLang="ru-RU" sz="1200" dirty="0" smtClean="0">
              <a:latin typeface="PF Din Text Cond Pro Light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510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4935" y="360927"/>
            <a:ext cx="21707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PFDinTextCondPro-Medium" panose="02000500000000020004" pitchFamily="2" charset="0"/>
              </a:rPr>
              <a:t>ОБЪЕМ ОБСЛУЖИВАНИЯ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43670"/>
              </p:ext>
            </p:extLst>
          </p:nvPr>
        </p:nvGraphicFramePr>
        <p:xfrm>
          <a:off x="335281" y="887731"/>
          <a:ext cx="8541899" cy="348614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48324">
                  <a:extLst>
                    <a:ext uri="{9D8B030D-6E8A-4147-A177-3AD203B41FA5}">
                      <a16:colId xmlns:a16="http://schemas.microsoft.com/office/drawing/2014/main" val="16016585"/>
                    </a:ext>
                  </a:extLst>
                </a:gridCol>
                <a:gridCol w="1226106">
                  <a:extLst>
                    <a:ext uri="{9D8B030D-6E8A-4147-A177-3AD203B41FA5}">
                      <a16:colId xmlns:a16="http://schemas.microsoft.com/office/drawing/2014/main" val="2646422423"/>
                    </a:ext>
                  </a:extLst>
                </a:gridCol>
                <a:gridCol w="1139873">
                  <a:extLst>
                    <a:ext uri="{9D8B030D-6E8A-4147-A177-3AD203B41FA5}">
                      <a16:colId xmlns:a16="http://schemas.microsoft.com/office/drawing/2014/main" val="2905111560"/>
                    </a:ext>
                  </a:extLst>
                </a:gridCol>
                <a:gridCol w="1128400">
                  <a:extLst>
                    <a:ext uri="{9D8B030D-6E8A-4147-A177-3AD203B41FA5}">
                      <a16:colId xmlns:a16="http://schemas.microsoft.com/office/drawing/2014/main" val="2843552739"/>
                    </a:ext>
                  </a:extLst>
                </a:gridCol>
                <a:gridCol w="1311597">
                  <a:extLst>
                    <a:ext uri="{9D8B030D-6E8A-4147-A177-3AD203B41FA5}">
                      <a16:colId xmlns:a16="http://schemas.microsoft.com/office/drawing/2014/main" val="3782935723"/>
                    </a:ext>
                  </a:extLst>
                </a:gridCol>
                <a:gridCol w="1487599">
                  <a:extLst>
                    <a:ext uri="{9D8B030D-6E8A-4147-A177-3AD203B41FA5}">
                      <a16:colId xmlns:a16="http://schemas.microsoft.com/office/drawing/2014/main" val="3410055680"/>
                    </a:ext>
                  </a:extLst>
                </a:gridCol>
              </a:tblGrid>
              <a:tr h="857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Наименование 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филиала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PF Din Text Cond Pro Medium" panose="02000500000000020004" pitchFamily="2" charset="0"/>
                      </a:endParaRPr>
                    </a:p>
                  </a:txBody>
                  <a:tcPr marL="4328" marR="4328" marT="43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Зона обслуживания, тыс.км</a:t>
                      </a:r>
                      <a:r>
                        <a:rPr lang="ru-RU" sz="1200" u="none" strike="noStrike" baseline="30000" dirty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2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PF Din Text Cond Pro Medium" panose="02000500000000020004" pitchFamily="2" charset="0"/>
                      </a:endParaRPr>
                    </a:p>
                  </a:txBody>
                  <a:tcPr marL="4328" marR="4328" marT="43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Количество ПС 35-110 кВ, 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шт.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PF Din Text Cond Pro Medium" panose="02000500000000020004" pitchFamily="2" charset="0"/>
                      </a:endParaRPr>
                    </a:p>
                  </a:txBody>
                  <a:tcPr marL="4328" marR="4328" marT="43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Количество ТП 6-10-35/0,4 кВ, 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шт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PF Din Text Cond Pro Medium" panose="02000500000000020004" pitchFamily="2" charset="0"/>
                      </a:endParaRPr>
                    </a:p>
                  </a:txBody>
                  <a:tcPr marL="4328" marR="4328" marT="43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Протяженность (по трассе) 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ВЛ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 (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КЛ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)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 0,38-110 (220)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кВ, км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PF Din Text Cond Pro Medium" panose="02000500000000020004" pitchFamily="2" charset="0"/>
                      </a:endParaRPr>
                    </a:p>
                  </a:txBody>
                  <a:tcPr marL="4328" marR="4328" marT="43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Объем электрических сетей 0,38 кВ и выше всего, </a:t>
                      </a:r>
                      <a:endParaRPr lang="en-US" sz="1200" u="none" strike="noStrike" dirty="0" smtClean="0">
                        <a:solidFill>
                          <a:schemeClr val="bg1"/>
                        </a:solidFill>
                        <a:latin typeface="PF Din Text Cond Pro Medium" panose="02000500000000020004" pitchFamily="2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тыс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. у. 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</a:rPr>
                        <a:t>е.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PF Din Text Cond Pro Medium" panose="02000500000000020004" pitchFamily="2" charset="0"/>
                      </a:endParaRPr>
                    </a:p>
                  </a:txBody>
                  <a:tcPr marL="4328" marR="4328" marT="43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51546"/>
                  </a:ext>
                </a:extLst>
              </a:tr>
              <a:tr h="295297">
                <a:tc>
                  <a:txBody>
                    <a:bodyPr/>
                    <a:lstStyle/>
                    <a:p>
                      <a:pPr marL="108000" algn="ctr" rtl="0" fontAlgn="ctr"/>
                      <a:r>
                        <a:rPr lang="ru-RU" sz="1200" u="none" strike="noStrike" dirty="0" smtClean="0">
                          <a:latin typeface="PF Din Text Cond Pro Light" panose="02000000000000000000" pitchFamily="2" charset="0"/>
                        </a:rPr>
                        <a:t>Алтайэнерго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L="4328" marR="4328" marT="43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168,0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11 922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53 686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363,3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773756"/>
                  </a:ext>
                </a:extLst>
              </a:tr>
              <a:tr h="295297">
                <a:tc>
                  <a:txBody>
                    <a:bodyPr/>
                    <a:lstStyle/>
                    <a:p>
                      <a:pPr marL="108000" algn="ctr" rtl="0" fontAlgn="ctr"/>
                      <a:r>
                        <a:rPr lang="ru-RU" sz="1200" u="none" strike="noStrike" dirty="0" smtClean="0">
                          <a:latin typeface="PF Din Text Cond Pro Light" panose="02000000000000000000" pitchFamily="2" charset="0"/>
                        </a:rPr>
                        <a:t>Бурятэнерго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L="4328" marR="4328" marT="43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351,3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7 237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28 066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208,5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394979"/>
                  </a:ext>
                </a:extLst>
              </a:tr>
              <a:tr h="295297">
                <a:tc>
                  <a:txBody>
                    <a:bodyPr/>
                    <a:lstStyle/>
                    <a:p>
                      <a:pPr marL="108000" algn="ctr" rtl="0" fontAlgn="ctr"/>
                      <a:r>
                        <a:rPr lang="ru-RU" sz="1200" u="none" strike="noStrike" dirty="0" smtClean="0">
                          <a:latin typeface="PF Din Text Cond Pro Light" panose="02000000000000000000" pitchFamily="2" charset="0"/>
                        </a:rPr>
                        <a:t>ГАЭС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L="4328" marR="4328" marT="43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2 040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7 179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103620"/>
                  </a:ext>
                </a:extLst>
              </a:tr>
              <a:tr h="295297">
                <a:tc>
                  <a:txBody>
                    <a:bodyPr/>
                    <a:lstStyle/>
                    <a:p>
                      <a:pPr marL="108000" algn="ctr" rtl="0" fontAlgn="ctr"/>
                      <a:r>
                        <a:rPr lang="ru-RU" sz="1200" u="none" strike="noStrike" dirty="0" smtClean="0">
                          <a:latin typeface="PF Din Text Cond Pro Light" panose="02000000000000000000" pitchFamily="2" charset="0"/>
                        </a:rPr>
                        <a:t>Красноярскэнерго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L="4328" marR="4328" marT="43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463,0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10 799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43 671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315,8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655851"/>
                  </a:ext>
                </a:extLst>
              </a:tr>
              <a:tr h="295297">
                <a:tc>
                  <a:txBody>
                    <a:bodyPr/>
                    <a:lstStyle/>
                    <a:p>
                      <a:pPr marL="108000" algn="ctr" rtl="0" fontAlgn="ctr"/>
                      <a:r>
                        <a:rPr lang="ru-RU" sz="1200" u="none" strike="noStrike" dirty="0" err="1" smtClean="0">
                          <a:latin typeface="PF Din Text Cond Pro Light" panose="02000000000000000000" pitchFamily="2" charset="0"/>
                        </a:rPr>
                        <a:t>Кузбассэнерго-РЭС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L="4328" marR="4328" marT="43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95,7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4 974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28 709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226,8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42501"/>
                  </a:ext>
                </a:extLst>
              </a:tr>
              <a:tr h="295297">
                <a:tc>
                  <a:txBody>
                    <a:bodyPr/>
                    <a:lstStyle/>
                    <a:p>
                      <a:pPr marL="108000" algn="ctr" rtl="0" fontAlgn="ctr"/>
                      <a:r>
                        <a:rPr lang="ru-RU" sz="1200" u="none" strike="noStrike" dirty="0" smtClean="0">
                          <a:latin typeface="PF Din Text Cond Pro Light" panose="02000000000000000000" pitchFamily="2" charset="0"/>
                        </a:rPr>
                        <a:t>Омскэнерго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L="4328" marR="4328" marT="43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141,1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10 533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41 702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256,7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42896"/>
                  </a:ext>
                </a:extLst>
              </a:tr>
              <a:tr h="295297">
                <a:tc>
                  <a:txBody>
                    <a:bodyPr/>
                    <a:lstStyle/>
                    <a:p>
                      <a:pPr marL="108000" algn="ctr" rtl="0" fontAlgn="ctr"/>
                      <a:r>
                        <a:rPr lang="ru-RU" sz="1200" u="none" strike="noStrike" dirty="0" smtClean="0">
                          <a:latin typeface="PF Din Text Cond Pro Light" panose="02000000000000000000" pitchFamily="2" charset="0"/>
                        </a:rPr>
                        <a:t>Хакасэнерго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L="4328" marR="4328" marT="43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3 156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10 485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83,2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135889"/>
                  </a:ext>
                </a:extLst>
              </a:tr>
              <a:tr h="272367">
                <a:tc>
                  <a:txBody>
                    <a:bodyPr/>
                    <a:lstStyle/>
                    <a:p>
                      <a:pPr marL="108000" algn="ctr" rtl="0" fontAlgn="ctr"/>
                      <a:r>
                        <a:rPr lang="ru-RU" sz="1200" u="none" strike="noStrike" dirty="0" smtClean="0">
                          <a:latin typeface="PF Din Text Cond Pro Light" panose="02000000000000000000" pitchFamily="2" charset="0"/>
                        </a:rPr>
                        <a:t>Читаэнерго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L="4328" marR="4328" marT="43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431,9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6 320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35 585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2705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108000" algn="ctr" rtl="0" fontAlgn="ctr"/>
                      <a:r>
                        <a:rPr lang="ru-RU" sz="1200" b="1" u="none" strike="noStrike" dirty="0" smtClean="0">
                          <a:latin typeface="PF Din Text Cond Pro Light" panose="02000000000000000000" pitchFamily="2" charset="0"/>
                        </a:rPr>
                        <a:t>Итого по </a:t>
                      </a:r>
                      <a:r>
                        <a:rPr lang="ru-RU" sz="1200" b="1" u="none" strike="noStrike" dirty="0" err="1" smtClean="0">
                          <a:latin typeface="PF Din Text Cond Pro Light" panose="02000000000000000000" pitchFamily="2" charset="0"/>
                        </a:rPr>
                        <a:t>Россети</a:t>
                      </a:r>
                      <a:r>
                        <a:rPr lang="ru-RU" sz="1200" b="1" u="none" strike="noStrike" dirty="0" smtClean="0">
                          <a:latin typeface="PF Din Text Cond Pro Light" panose="02000000000000000000" pitchFamily="2" charset="0"/>
                        </a:rPr>
                        <a:t> Сибирь</a:t>
                      </a:r>
                      <a:r>
                        <a:rPr lang="en-US" sz="1200" b="1" u="none" strike="noStrike" dirty="0" smtClean="0">
                          <a:latin typeface="PF Din Text Cond Pro Light" panose="02000000000000000000" pitchFamily="2" charset="0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</a:endParaRPr>
                    </a:p>
                  </a:txBody>
                  <a:tcPr marL="4328" marR="4328" marT="43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1805,5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1 799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56 981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249 083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1704,8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02255"/>
                  </a:ext>
                </a:extLst>
              </a:tr>
            </a:tbl>
          </a:graphicData>
        </a:graphic>
      </p:graphicFrame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3" y="4758932"/>
            <a:ext cx="215999" cy="2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032945" y="4757991"/>
            <a:ext cx="7976089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800" baseline="-25000">
                <a:solidFill>
                  <a:srgbClr val="003F8B"/>
                </a:solidFill>
                <a:latin typeface="Arial" charset="0"/>
              </a:defRPr>
            </a:lvl1pPr>
            <a:lvl2pPr marL="742950" indent="-285750" eaLnBrk="0" hangingPunct="0">
              <a:defRPr sz="800" baseline="-25000">
                <a:solidFill>
                  <a:srgbClr val="003F8B"/>
                </a:solidFill>
                <a:latin typeface="Arial" charset="0"/>
              </a:defRPr>
            </a:lvl2pPr>
            <a:lvl3pPr marL="1143000" indent="-228600" eaLnBrk="0" hangingPunct="0">
              <a:defRPr sz="800" baseline="-25000">
                <a:solidFill>
                  <a:srgbClr val="003F8B"/>
                </a:solidFill>
                <a:latin typeface="Arial" charset="0"/>
              </a:defRPr>
            </a:lvl3pPr>
            <a:lvl4pPr marL="1600200" indent="-228600" eaLnBrk="0" hangingPunct="0">
              <a:defRPr sz="800" baseline="-25000">
                <a:solidFill>
                  <a:srgbClr val="003F8B"/>
                </a:solidFill>
                <a:latin typeface="Arial" charset="0"/>
              </a:defRPr>
            </a:lvl4pPr>
            <a:lvl5pPr marL="2057400" indent="-228600" eaLnBrk="0" hangingPunct="0">
              <a:defRPr sz="800" baseline="-25000">
                <a:solidFill>
                  <a:srgbClr val="003F8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aseline="-25000">
                <a:solidFill>
                  <a:srgbClr val="003F8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aseline="-25000">
                <a:solidFill>
                  <a:srgbClr val="003F8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aseline="-25000">
                <a:solidFill>
                  <a:srgbClr val="003F8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aseline="-25000">
                <a:solidFill>
                  <a:srgbClr val="003F8B"/>
                </a:solidFill>
                <a:latin typeface="Arial" charset="0"/>
              </a:defRPr>
            </a:lvl9pPr>
          </a:lstStyle>
          <a:p>
            <a:pPr defTabSz="842618">
              <a:spcBef>
                <a:spcPct val="30000"/>
              </a:spcBef>
              <a:defRPr/>
            </a:pPr>
            <a:r>
              <a:rPr lang="ru-RU" sz="1000" baseline="0" dirty="0">
                <a:solidFill>
                  <a:schemeClr val="tx1"/>
                </a:solidFill>
                <a:latin typeface="PF Din Text Cond Pro Light" panose="02000000000000000000" pitchFamily="2" charset="0"/>
              </a:rPr>
              <a:t>*В таблице учтены собственные сети </a:t>
            </a:r>
            <a:r>
              <a:rPr lang="ru-RU" sz="1000" baseline="0" dirty="0" err="1" smtClean="0">
                <a:solidFill>
                  <a:schemeClr val="tx1"/>
                </a:solidFill>
                <a:latin typeface="PF Din Text Cond Pro Light" panose="02000000000000000000" pitchFamily="2" charset="0"/>
              </a:rPr>
              <a:t>Россети</a:t>
            </a:r>
            <a:r>
              <a:rPr lang="ru-RU" sz="1000" baseline="0" dirty="0" smtClean="0">
                <a:solidFill>
                  <a:schemeClr val="tx1"/>
                </a:solidFill>
                <a:latin typeface="PF Din Text Cond Pro Light" panose="02000000000000000000" pitchFamily="2" charset="0"/>
              </a:rPr>
              <a:t> Сибирь, </a:t>
            </a:r>
            <a:r>
              <a:rPr lang="ru-RU" sz="1000" baseline="0" dirty="0">
                <a:solidFill>
                  <a:schemeClr val="tx1"/>
                </a:solidFill>
                <a:latin typeface="PF Din Text Cond Pro Light" panose="02000000000000000000" pitchFamily="2" charset="0"/>
              </a:rPr>
              <a:t>а также арендуемые либо находящиеся на ремонтно-эксплуатационном обслуживании</a:t>
            </a:r>
            <a:r>
              <a:rPr lang="ru-RU" sz="1000" baseline="0" dirty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3700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1978682" y="246276"/>
            <a:ext cx="4230609" cy="43152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ru-RU" sz="1600" b="1" dirty="0" smtClean="0">
                <a:latin typeface="Arial Narrow" panose="020B0606020202030204" pitchFamily="34" charset="0"/>
              </a:rPr>
              <a:t>АКЦИОНЕРНЫЙ КАПИТАЛ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37190" y="767789"/>
            <a:ext cx="4235584" cy="25825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defTabSz="912813">
              <a:defRPr/>
            </a:pPr>
            <a:endParaRPr lang="en-US" sz="1400" b="1" baseline="0" dirty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just" defTabSz="912813">
              <a:defRPr/>
            </a:pPr>
            <a:r>
              <a:rPr lang="ru-RU" sz="1400" b="1" baseline="0" dirty="0" smtClean="0">
                <a:latin typeface="PF Din Text Cond Pro Light" panose="02000000000000000000" pitchFamily="2" charset="0"/>
                <a:cs typeface="Times New Roman" pitchFamily="18" charset="0"/>
              </a:rPr>
              <a:t>С </a:t>
            </a:r>
            <a:r>
              <a:rPr lang="ru-RU" sz="1400" b="1" baseline="0" dirty="0">
                <a:latin typeface="PF Din Text Cond Pro Light" panose="02000000000000000000" pitchFamily="2" charset="0"/>
                <a:cs typeface="Times New Roman" pitchFamily="18" charset="0"/>
              </a:rPr>
              <a:t>июня 2008 года </a:t>
            </a:r>
            <a:r>
              <a:rPr lang="ru-RU" sz="1400" dirty="0">
                <a:latin typeface="PF Din Text Cond Pro Light" panose="02000000000000000000" pitchFamily="2" charset="0"/>
                <a:cs typeface="Times New Roman" pitchFamily="18" charset="0"/>
              </a:rPr>
              <a:t>обыкновенные акции </a:t>
            </a:r>
            <a:r>
              <a:rPr lang="ru-RU" sz="1400" baseline="0" dirty="0">
                <a:latin typeface="PF Din Text Cond Pro Light" panose="02000000000000000000" pitchFamily="2" charset="0"/>
                <a:cs typeface="Times New Roman" pitchFamily="18" charset="0"/>
              </a:rPr>
              <a:t>Общества обращались на фондовых биржах «ММВБ» и «РТС». С декабря 2011 года обращаются на объединенной бирже ОАО «ММВБ-РТС» (в настоящее время </a:t>
            </a:r>
            <a:r>
              <a:rPr lang="ru-RU" sz="1400" baseline="0" dirty="0" smtClean="0">
                <a:latin typeface="PF Din Text Cond Pro Light" panose="02000000000000000000" pitchFamily="2" charset="0"/>
                <a:cs typeface="Times New Roman" pitchFamily="18" charset="0"/>
              </a:rPr>
              <a:t>ПАО </a:t>
            </a:r>
            <a:r>
              <a:rPr lang="ru-RU" sz="1400" baseline="0" dirty="0">
                <a:latin typeface="PF Din Text Cond Pro Light" panose="02000000000000000000" pitchFamily="2" charset="0"/>
                <a:cs typeface="Times New Roman" pitchFamily="18" charset="0"/>
              </a:rPr>
              <a:t>Московская Биржа), акциям присвоен </a:t>
            </a:r>
            <a:r>
              <a:rPr lang="ru-RU" sz="1400" baseline="0" dirty="0" err="1">
                <a:latin typeface="PF Din Text Cond Pro Light" panose="02000000000000000000" pitchFamily="2" charset="0"/>
                <a:cs typeface="Times New Roman" pitchFamily="18" charset="0"/>
              </a:rPr>
              <a:t>тикер</a:t>
            </a:r>
            <a:r>
              <a:rPr lang="ru-RU" sz="1400" baseline="0" dirty="0">
                <a:latin typeface="PF Din Text Cond Pro Light" panose="02000000000000000000" pitchFamily="2" charset="0"/>
                <a:cs typeface="Times New Roman" pitchFamily="18" charset="0"/>
              </a:rPr>
              <a:t>-код «</a:t>
            </a:r>
            <a:r>
              <a:rPr lang="en-US" sz="1400" baseline="0" dirty="0">
                <a:latin typeface="PF Din Text Cond Pro Light" panose="02000000000000000000" pitchFamily="2" charset="0"/>
                <a:cs typeface="Times New Roman" pitchFamily="18" charset="0"/>
              </a:rPr>
              <a:t>MRKS</a:t>
            </a:r>
            <a:r>
              <a:rPr lang="ru-RU" sz="1400" baseline="0" dirty="0">
                <a:latin typeface="PF Din Text Cond Pro Light" panose="02000000000000000000" pitchFamily="2" charset="0"/>
                <a:cs typeface="Times New Roman" pitchFamily="18" charset="0"/>
              </a:rPr>
              <a:t>» </a:t>
            </a:r>
            <a:r>
              <a:rPr lang="en-US" sz="1400" baseline="0" dirty="0">
                <a:latin typeface="PF Din Text Cond Pro Light" panose="02000000000000000000" pitchFamily="2" charset="0"/>
                <a:cs typeface="Times New Roman" pitchFamily="18" charset="0"/>
              </a:rPr>
              <a:t>(1-01-12044-F)</a:t>
            </a:r>
            <a:r>
              <a:rPr lang="ru-RU" sz="1400" baseline="0" dirty="0">
                <a:latin typeface="PF Din Text Cond Pro Light" panose="02000000000000000000" pitchFamily="2" charset="0"/>
                <a:cs typeface="Times New Roman" pitchFamily="18" charset="0"/>
              </a:rPr>
              <a:t>. </a:t>
            </a:r>
          </a:p>
          <a:p>
            <a:pPr algn="just" defTabSz="912813">
              <a:buFontTx/>
              <a:buChar char="-"/>
              <a:defRPr/>
            </a:pPr>
            <a:endParaRPr lang="ru-RU" sz="1400" baseline="0" dirty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just" defTabSz="912813">
              <a:defRPr/>
            </a:pPr>
            <a:r>
              <a:rPr lang="ru-RU" sz="1400" b="1" baseline="0" dirty="0" smtClean="0">
                <a:latin typeface="PF Din Text Cond Pro Light" panose="02000000000000000000" pitchFamily="2" charset="0"/>
                <a:cs typeface="Times New Roman" pitchFamily="18" charset="0"/>
              </a:rPr>
              <a:t>Уставный </a:t>
            </a:r>
            <a:r>
              <a:rPr lang="ru-RU" sz="1400" b="1" baseline="0" dirty="0">
                <a:latin typeface="PF Din Text Cond Pro Light" panose="02000000000000000000" pitchFamily="2" charset="0"/>
                <a:cs typeface="Times New Roman" pitchFamily="18" charset="0"/>
              </a:rPr>
              <a:t>капитал  </a:t>
            </a:r>
            <a:r>
              <a:rPr lang="ru-RU" sz="1400" baseline="0" dirty="0">
                <a:latin typeface="PF Din Text Cond Pro Light" panose="02000000000000000000" pitchFamily="2" charset="0"/>
                <a:cs typeface="Times New Roman" pitchFamily="18" charset="0"/>
              </a:rPr>
              <a:t>Общества составляет 9 </a:t>
            </a:r>
            <a:r>
              <a:rPr lang="ru-RU" sz="1400" baseline="0" dirty="0" smtClean="0">
                <a:latin typeface="PF Din Text Cond Pro Light" panose="02000000000000000000" pitchFamily="2" charset="0"/>
                <a:cs typeface="Times New Roman" pitchFamily="18" charset="0"/>
              </a:rPr>
              <a:t>988 619 381, 9 </a:t>
            </a:r>
            <a:r>
              <a:rPr lang="ru-RU" sz="1400" baseline="0" dirty="0">
                <a:latin typeface="PF Din Text Cond Pro Light" panose="02000000000000000000" pitchFamily="2" charset="0"/>
                <a:cs typeface="Times New Roman" pitchFamily="18" charset="0"/>
              </a:rPr>
              <a:t>руб. и разделен на 94 815 163 249 обыкновенных акций номинальной стоимостью 10 </a:t>
            </a:r>
            <a:r>
              <a:rPr lang="ru-RU" sz="1400" baseline="0" dirty="0" smtClean="0">
                <a:latin typeface="PF Din Text Cond Pro Light" panose="02000000000000000000" pitchFamily="2" charset="0"/>
                <a:cs typeface="Times New Roman" pitchFamily="18" charset="0"/>
              </a:rPr>
              <a:t>копеек</a:t>
            </a:r>
            <a:r>
              <a:rPr lang="ru-RU" sz="1400" dirty="0" smtClean="0">
                <a:latin typeface="PF Din Text Cond Pro Light" panose="02000000000000000000" pitchFamily="2" charset="0"/>
                <a:cs typeface="Times New Roman" pitchFamily="18" charset="0"/>
              </a:rPr>
              <a:t> </a:t>
            </a:r>
            <a:r>
              <a:rPr lang="ru-RU" sz="1400" dirty="0">
                <a:latin typeface="PF Din Text Cond Pro Light" panose="02000000000000000000" pitchFamily="2" charset="0"/>
                <a:cs typeface="Times New Roman" pitchFamily="18" charset="0"/>
              </a:rPr>
              <a:t>и 5 071 030 </a:t>
            </a:r>
            <a:r>
              <a:rPr lang="ru-RU" sz="1400" dirty="0" smtClean="0">
                <a:latin typeface="PF Din Text Cond Pro Light" panose="02000000000000000000" pitchFamily="2" charset="0"/>
                <a:cs typeface="Times New Roman" pitchFamily="18" charset="0"/>
              </a:rPr>
              <a:t>570 привилегированных акций номинальной стоимость 10 копеек.</a:t>
            </a:r>
            <a:endParaRPr lang="ru-RU" sz="1400" dirty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just" defTabSz="912813">
              <a:defRPr/>
            </a:pPr>
            <a:r>
              <a:rPr lang="ru-RU" sz="1200" baseline="0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ru-RU" sz="1200" baseline="0" dirty="0">
              <a:latin typeface="Arial Narrow" pitchFamily="34" charset="0"/>
              <a:cs typeface="Times New Roman" pitchFamily="18" charset="0"/>
            </a:endParaRPr>
          </a:p>
          <a:p>
            <a:pPr algn="just" defTabSz="912813">
              <a:defRPr/>
            </a:pPr>
            <a:endParaRPr lang="ru-RU" sz="1200" baseline="0" dirty="0">
              <a:latin typeface="Arial Narrow" pitchFamily="34" charset="0"/>
              <a:cs typeface="Times New Roman" pitchFamily="18" charset="0"/>
            </a:endParaRPr>
          </a:p>
          <a:p>
            <a:pPr algn="just" defTabSz="912813">
              <a:defRPr/>
            </a:pPr>
            <a:endParaRPr lang="ru-RU" sz="1200" baseline="0" dirty="0">
              <a:latin typeface="Arial Narrow" pitchFamily="34" charset="0"/>
              <a:cs typeface="Times New Roman" pitchFamily="18" charset="0"/>
            </a:endParaRPr>
          </a:p>
          <a:p>
            <a:pPr algn="just" defTabSz="912813">
              <a:buFontTx/>
              <a:buChar char="-"/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48339467"/>
              </p:ext>
            </p:extLst>
          </p:nvPr>
        </p:nvGraphicFramePr>
        <p:xfrm>
          <a:off x="5882640" y="1021080"/>
          <a:ext cx="2833810" cy="290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5196538" y="2813892"/>
            <a:ext cx="337024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Прямая со стрелкой 7"/>
          <p:cNvCxnSpPr/>
          <p:nvPr/>
        </p:nvCxnSpPr>
        <p:spPr>
          <a:xfrm>
            <a:off x="5196538" y="2943432"/>
            <a:ext cx="337024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Прямоугольник 8"/>
          <p:cNvSpPr/>
          <p:nvPr/>
        </p:nvSpPr>
        <p:spPr bwMode="auto">
          <a:xfrm>
            <a:off x="1337451" y="3418920"/>
            <a:ext cx="5513067" cy="3359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defTabSz="912813">
              <a:defRPr/>
            </a:pPr>
            <a:r>
              <a:rPr lang="ru-RU" sz="1200" b="1" baseline="0" dirty="0">
                <a:latin typeface="PF Din Text Cond Pro Light" panose="02000000000000000000" pitchFamily="2" charset="0"/>
                <a:cs typeface="Times New Roman" pitchFamily="18" charset="0"/>
              </a:rPr>
              <a:t>Структура акционерного капитала (на </a:t>
            </a:r>
            <a:r>
              <a:rPr lang="ru-RU" sz="1200" b="1" baseline="0" dirty="0" smtClean="0">
                <a:latin typeface="PF Din Text Cond Pro Light" panose="02000000000000000000" pitchFamily="2" charset="0"/>
                <a:cs typeface="Times New Roman" pitchFamily="18" charset="0"/>
              </a:rPr>
              <a:t>31.12</a:t>
            </a:r>
            <a:r>
              <a:rPr lang="en-US" sz="1200" b="1" baseline="0" dirty="0" smtClean="0">
                <a:latin typeface="PF Din Text Cond Pro Light" panose="02000000000000000000" pitchFamily="2" charset="0"/>
                <a:cs typeface="Times New Roman" pitchFamily="18" charset="0"/>
              </a:rPr>
              <a:t>.</a:t>
            </a:r>
            <a:r>
              <a:rPr lang="ru-RU" sz="1200" b="1" baseline="0" dirty="0" smtClean="0">
                <a:latin typeface="PF Din Text Cond Pro Light" panose="02000000000000000000" pitchFamily="2" charset="0"/>
                <a:cs typeface="Times New Roman" pitchFamily="18" charset="0"/>
              </a:rPr>
              <a:t>2020)</a:t>
            </a:r>
            <a:endParaRPr lang="ru-RU" sz="1200" b="1" baseline="0" dirty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ctr" defTabSz="912813">
              <a:defRPr/>
            </a:pPr>
            <a:endParaRPr lang="en-US" sz="1200" b="1" baseline="0" dirty="0">
              <a:latin typeface="+mj-lt"/>
              <a:cs typeface="Times New Roman" pitchFamily="18" charset="0"/>
            </a:endParaRPr>
          </a:p>
          <a:p>
            <a:pPr algn="just" defTabSz="912813">
              <a:buFontTx/>
              <a:buChar char="-"/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571087"/>
              </p:ext>
            </p:extLst>
          </p:nvPr>
        </p:nvGraphicFramePr>
        <p:xfrm>
          <a:off x="1489687" y="3825787"/>
          <a:ext cx="5208596" cy="975339"/>
        </p:xfrm>
        <a:graphic>
          <a:graphicData uri="http://schemas.openxmlformats.org/drawingml/2006/table">
            <a:tbl>
              <a:tblPr/>
              <a:tblGrid>
                <a:gridCol w="3532196">
                  <a:extLst>
                    <a:ext uri="{9D8B030D-6E8A-4147-A177-3AD203B41FA5}">
                      <a16:colId xmlns:a16="http://schemas.microsoft.com/office/drawing/2014/main" val="3790301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982397282"/>
                    </a:ext>
                  </a:extLst>
                </a:gridCol>
              </a:tblGrid>
              <a:tr h="228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  <a:cs typeface="Times New Roman" pitchFamily="18" charset="0"/>
                        </a:rPr>
                        <a:t>Тип держателей акций</a:t>
                      </a:r>
                    </a:p>
                  </a:txBody>
                  <a:tcPr marL="9523" marR="9523" marT="95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  <a:cs typeface="Times New Roman" pitchFamily="18" charset="0"/>
                        </a:rPr>
                        <a:t>Доля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bg1"/>
                          </a:solidFill>
                          <a:latin typeface="PF Din Text Cond Pro Medium" panose="02000500000000020004" pitchFamily="2" charset="0"/>
                          <a:cs typeface="Times New Roman" pitchFamily="18" charset="0"/>
                        </a:rPr>
                        <a:t> УК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PF Din Text Cond Pro Medium" panose="02000500000000020004" pitchFamily="2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7635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cs typeface="Times New Roman" pitchFamily="18" charset="0"/>
                        </a:rPr>
                        <a:t>Юридические лица</a:t>
                      </a:r>
                    </a:p>
                  </a:txBody>
                  <a:tcPr marL="9523" marR="9523" marT="95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cs typeface="Times New Roman" pitchFamily="18" charset="0"/>
                        </a:rPr>
                        <a:t>0,28%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88503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cs typeface="Times New Roman" pitchFamily="18" charset="0"/>
                        </a:rPr>
                        <a:t>Физические лица</a:t>
                      </a:r>
                    </a:p>
                  </a:txBody>
                  <a:tcPr marL="9523" marR="9523" marT="95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cs typeface="Times New Roman" pitchFamily="18" charset="0"/>
                        </a:rPr>
                        <a:t>2,05%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3944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cs typeface="Times New Roman" pitchFamily="18" charset="0"/>
                        </a:rPr>
                        <a:t>Номинальные держатели</a:t>
                      </a:r>
                    </a:p>
                  </a:txBody>
                  <a:tcPr marL="9523" marR="9523" marT="95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cs typeface="Times New Roman" pitchFamily="18" charset="0"/>
                        </a:rPr>
                        <a:t>97,67%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565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544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1978682" y="246276"/>
            <a:ext cx="4230609" cy="43152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ru-RU" sz="1600" b="1" dirty="0" smtClean="0">
                <a:latin typeface="Arial Narrow" panose="020B0606020202030204" pitchFamily="34" charset="0"/>
              </a:rPr>
              <a:t>ДИНАМИКА КУРСА АКЦИЙ</a:t>
            </a:r>
          </a:p>
          <a:p>
            <a:pPr algn="l" hangingPunct="1"/>
            <a:endParaRPr lang="ru-RU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45240708"/>
              </p:ext>
            </p:extLst>
          </p:nvPr>
        </p:nvGraphicFramePr>
        <p:xfrm>
          <a:off x="3803373" y="855594"/>
          <a:ext cx="4671392" cy="343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 bwMode="auto">
          <a:xfrm>
            <a:off x="402945" y="1140204"/>
            <a:ext cx="3400428" cy="25825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just" defTabSz="912813">
              <a:defRPr/>
            </a:pPr>
            <a:r>
              <a:rPr lang="ru-RU" sz="1600" dirty="0" smtClean="0">
                <a:latin typeface="PF Din Text Cond Pro Light" panose="02000000000000000000" pitchFamily="2" charset="0"/>
              </a:rPr>
              <a:t>За </a:t>
            </a:r>
            <a:r>
              <a:rPr lang="ru-RU" sz="1600" dirty="0">
                <a:latin typeface="PF Din Text Cond Pro Light" panose="02000000000000000000" pitchFamily="2" charset="0"/>
              </a:rPr>
              <a:t>период с 3 января по 30 декабря 2020 года средневзвешенная цена акции ПАО «</a:t>
            </a:r>
            <a:r>
              <a:rPr lang="ru-RU" sz="1600" dirty="0" err="1">
                <a:latin typeface="PF Din Text Cond Pro Light" panose="02000000000000000000" pitchFamily="2" charset="0"/>
              </a:rPr>
              <a:t>Россети</a:t>
            </a:r>
            <a:r>
              <a:rPr lang="ru-RU" sz="1600" dirty="0">
                <a:latin typeface="PF Din Text Cond Pro Light" panose="02000000000000000000" pitchFamily="2" charset="0"/>
              </a:rPr>
              <a:t> Сибирь» увеличилась на 25,3% (с 0,306 руб. до 0,3835 руб.). </a:t>
            </a:r>
            <a:endParaRPr lang="ru-RU" sz="1600" dirty="0" smtClean="0">
              <a:latin typeface="PF Din Text Cond Pro Light" panose="02000000000000000000" pitchFamily="2" charset="0"/>
            </a:endParaRPr>
          </a:p>
          <a:p>
            <a:pPr algn="just" defTabSz="912813">
              <a:defRPr/>
            </a:pPr>
            <a:r>
              <a:rPr lang="ru-RU" sz="1600" dirty="0" smtClean="0">
                <a:latin typeface="PF Din Text Cond Pro Light" panose="02000000000000000000" pitchFamily="2" charset="0"/>
              </a:rPr>
              <a:t>Капитализация на </a:t>
            </a:r>
            <a:r>
              <a:rPr lang="ru-RU" sz="1600" dirty="0">
                <a:latin typeface="PF Din Text Cond Pro Light" panose="02000000000000000000" pitchFamily="2" charset="0"/>
              </a:rPr>
              <a:t>30 декабря 2020 года составила 36,4 млрд. руб</a:t>
            </a:r>
            <a:r>
              <a:rPr lang="ru-RU" sz="1600" dirty="0" smtClean="0">
                <a:latin typeface="PF Din Text Cond Pro Light" panose="02000000000000000000" pitchFamily="2" charset="0"/>
              </a:rPr>
              <a:t>.</a:t>
            </a:r>
            <a:endParaRPr lang="ru-RU" sz="1600" baseline="0" dirty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just" defTabSz="912813">
              <a:defRPr/>
            </a:pPr>
            <a:r>
              <a:rPr lang="ru-RU" sz="1200" baseline="0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ru-RU" sz="1200" baseline="0" dirty="0">
              <a:latin typeface="Arial Narrow" pitchFamily="34" charset="0"/>
              <a:cs typeface="Times New Roman" pitchFamily="18" charset="0"/>
            </a:endParaRPr>
          </a:p>
          <a:p>
            <a:pPr algn="just" defTabSz="912813">
              <a:defRPr/>
            </a:pPr>
            <a:endParaRPr lang="ru-RU" sz="1200" baseline="0" dirty="0">
              <a:latin typeface="Arial Narrow" pitchFamily="34" charset="0"/>
              <a:cs typeface="Times New Roman" pitchFamily="18" charset="0"/>
            </a:endParaRPr>
          </a:p>
          <a:p>
            <a:pPr algn="just" defTabSz="912813">
              <a:defRPr/>
            </a:pPr>
            <a:endParaRPr lang="ru-RU" sz="1200" baseline="0" dirty="0">
              <a:latin typeface="Arial Narrow" pitchFamily="34" charset="0"/>
              <a:cs typeface="Times New Roman" pitchFamily="18" charset="0"/>
            </a:endParaRPr>
          </a:p>
          <a:p>
            <a:pPr algn="just" defTabSz="912813">
              <a:buFontTx/>
              <a:buChar char="-"/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646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1971339" y="281805"/>
            <a:ext cx="1838661" cy="360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2500"/>
          </a:bodyPr>
          <a:lstStyle>
            <a:lvl1pPr marL="0" marR="0" indent="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ru-RU" sz="1600" dirty="0" smtClean="0">
                <a:latin typeface="PF Din Text Cond Pro Medium" panose="02000500000000020004" pitchFamily="2" charset="0"/>
              </a:rPr>
              <a:t>ОРГАНЫ УПРАВЛЕНИЯ</a:t>
            </a:r>
            <a:endParaRPr lang="ru-RU" sz="1600" dirty="0">
              <a:latin typeface="PF Din Text Cond Pro Medium" panose="02000500000000020004" pitchFamily="2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215230" y="767885"/>
            <a:ext cx="2738804" cy="4176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149539" anchor="ctr"/>
          <a:lstStyle/>
          <a:p>
            <a:pPr algn="ctr">
              <a:defRPr/>
            </a:pPr>
            <a:r>
              <a:rPr lang="ru-RU" sz="1350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Общее собрание акционеров</a:t>
            </a:r>
            <a:r>
              <a:rPr lang="en-US" sz="1350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 </a:t>
            </a:r>
          </a:p>
        </p:txBody>
      </p:sp>
      <p:cxnSp>
        <p:nvCxnSpPr>
          <p:cNvPr id="6" name="Прямая со стрелкой 31"/>
          <p:cNvCxnSpPr>
            <a:cxnSpLocks noChangeShapeType="1"/>
          </p:cNvCxnSpPr>
          <p:nvPr/>
        </p:nvCxnSpPr>
        <p:spPr bwMode="auto">
          <a:xfrm rot="16200000" flipH="1">
            <a:off x="4496717" y="1310532"/>
            <a:ext cx="174365" cy="146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90726" y="1437009"/>
            <a:ext cx="7984881" cy="410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132923" anchor="ctr"/>
          <a:lstStyle/>
          <a:p>
            <a:pPr algn="ctr">
              <a:defRPr/>
            </a:pPr>
            <a:r>
              <a:rPr lang="ru-RU" sz="1662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Совет директоров</a:t>
            </a:r>
          </a:p>
        </p:txBody>
      </p:sp>
      <p:cxnSp>
        <p:nvCxnSpPr>
          <p:cNvPr id="8" name="Прямая соединительная линия 33"/>
          <p:cNvCxnSpPr>
            <a:cxnSpLocks noChangeShapeType="1"/>
          </p:cNvCxnSpPr>
          <p:nvPr/>
        </p:nvCxnSpPr>
        <p:spPr bwMode="auto">
          <a:xfrm>
            <a:off x="8669156" y="1557503"/>
            <a:ext cx="0" cy="213057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90725" y="2130172"/>
            <a:ext cx="1380613" cy="904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8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Комитет  </a:t>
            </a:r>
            <a:endParaRPr lang="en-US" sz="1108" dirty="0">
              <a:solidFill>
                <a:schemeClr val="tx1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8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по</a:t>
            </a:r>
            <a:r>
              <a:rPr lang="en-US" sz="1108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 </a:t>
            </a:r>
            <a:r>
              <a:rPr lang="ru-RU" sz="1108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 </a:t>
            </a:r>
            <a:r>
              <a:rPr lang="ru-RU" sz="1108" dirty="0" smtClean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стратегии</a:t>
            </a:r>
            <a:endParaRPr lang="ru-RU" sz="1385" dirty="0">
              <a:solidFill>
                <a:schemeClr val="tx1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190398" y="2130172"/>
            <a:ext cx="1513743" cy="9026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108" b="1" dirty="0">
              <a:solidFill>
                <a:schemeClr val="bg1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8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Комитет </a:t>
            </a:r>
            <a:endParaRPr lang="en-US" sz="1108" dirty="0">
              <a:solidFill>
                <a:schemeClr val="tx1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8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по надежности</a:t>
            </a:r>
            <a:endParaRPr lang="ru-RU" sz="1385" dirty="0">
              <a:solidFill>
                <a:schemeClr val="tx1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ctr">
              <a:defRPr/>
            </a:pPr>
            <a:endParaRPr lang="ru-RU" sz="1385" dirty="0">
              <a:solidFill>
                <a:schemeClr val="bg1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923200" y="2128502"/>
            <a:ext cx="1169377" cy="9026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108" b="1" dirty="0">
              <a:solidFill>
                <a:schemeClr val="bg1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8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Комитет </a:t>
            </a:r>
            <a:endParaRPr lang="en-US" sz="1108" dirty="0">
              <a:solidFill>
                <a:schemeClr val="tx1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8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по аудиту</a:t>
            </a:r>
            <a:endParaRPr lang="ru-RU" sz="1385" dirty="0">
              <a:solidFill>
                <a:schemeClr val="tx1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endParaRPr lang="ru-RU" sz="1385" dirty="0">
              <a:solidFill>
                <a:schemeClr val="bg1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311636" y="2132782"/>
            <a:ext cx="1444869" cy="9026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Комитет </a:t>
            </a:r>
            <a:endParaRPr lang="en-US" sz="1100" dirty="0">
              <a:solidFill>
                <a:schemeClr val="tx1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по кадрам и вознаграждениям</a:t>
            </a:r>
            <a:endParaRPr lang="ru-RU" sz="1200" dirty="0">
              <a:solidFill>
                <a:schemeClr val="tx1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842057" y="2128502"/>
            <a:ext cx="1733550" cy="9026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Комитет</a:t>
            </a:r>
            <a:endParaRPr lang="en-US" sz="1100" dirty="0">
              <a:solidFill>
                <a:schemeClr val="tx1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 по технологическому присоединению к электрическим сетям</a:t>
            </a:r>
            <a:endParaRPr lang="ru-RU" sz="1200" dirty="0">
              <a:solidFill>
                <a:schemeClr val="tx1"/>
              </a:solidFill>
              <a:latin typeface="PF Din Text Cond Pro Light" panose="02000000000000000000" pitchFamily="2" charset="0"/>
              <a:cs typeface="Times New Roman" pitchFamily="18" charset="0"/>
            </a:endParaRPr>
          </a:p>
        </p:txBody>
      </p:sp>
      <p:cxnSp>
        <p:nvCxnSpPr>
          <p:cNvPr id="16" name="Прямая со стрелкой 41"/>
          <p:cNvCxnSpPr>
            <a:cxnSpLocks noChangeShapeType="1"/>
          </p:cNvCxnSpPr>
          <p:nvPr/>
        </p:nvCxnSpPr>
        <p:spPr bwMode="auto">
          <a:xfrm rot="5400000" flipH="1" flipV="1">
            <a:off x="1008424" y="3254629"/>
            <a:ext cx="451297" cy="439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Прямая со стрелкой 41"/>
          <p:cNvCxnSpPr>
            <a:cxnSpLocks noChangeShapeType="1"/>
          </p:cNvCxnSpPr>
          <p:nvPr/>
        </p:nvCxnSpPr>
        <p:spPr bwMode="auto">
          <a:xfrm rot="5400000" flipH="1" flipV="1">
            <a:off x="2741226" y="3254629"/>
            <a:ext cx="451297" cy="439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 стрелкой 41"/>
          <p:cNvCxnSpPr>
            <a:cxnSpLocks noChangeShapeType="1"/>
          </p:cNvCxnSpPr>
          <p:nvPr/>
        </p:nvCxnSpPr>
        <p:spPr bwMode="auto">
          <a:xfrm rot="5400000" flipH="1" flipV="1">
            <a:off x="4270866" y="3254628"/>
            <a:ext cx="451297" cy="439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 стрелкой 41"/>
          <p:cNvCxnSpPr>
            <a:cxnSpLocks noChangeShapeType="1"/>
          </p:cNvCxnSpPr>
          <p:nvPr/>
        </p:nvCxnSpPr>
        <p:spPr bwMode="auto">
          <a:xfrm rot="5400000" flipH="1" flipV="1">
            <a:off x="5843548" y="3254627"/>
            <a:ext cx="451297" cy="439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 стрелкой 41"/>
          <p:cNvCxnSpPr>
            <a:cxnSpLocks noChangeShapeType="1"/>
          </p:cNvCxnSpPr>
          <p:nvPr/>
        </p:nvCxnSpPr>
        <p:spPr bwMode="auto">
          <a:xfrm rot="5400000" flipH="1" flipV="1">
            <a:off x="7515753" y="3254627"/>
            <a:ext cx="451297" cy="439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Прямая соединительная линия 35"/>
          <p:cNvCxnSpPr>
            <a:cxnSpLocks noChangeShapeType="1"/>
          </p:cNvCxnSpPr>
          <p:nvPr/>
        </p:nvCxnSpPr>
        <p:spPr bwMode="auto">
          <a:xfrm flipH="1">
            <a:off x="1231875" y="3482474"/>
            <a:ext cx="7437281" cy="812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Прямая соединительная линия 61"/>
          <p:cNvCxnSpPr>
            <a:cxnSpLocks noChangeShapeType="1"/>
          </p:cNvCxnSpPr>
          <p:nvPr/>
        </p:nvCxnSpPr>
        <p:spPr bwMode="auto">
          <a:xfrm flipH="1" flipV="1">
            <a:off x="2192142" y="3682679"/>
            <a:ext cx="6477014" cy="540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Прямая со стрелкой 45"/>
          <p:cNvCxnSpPr>
            <a:cxnSpLocks noChangeShapeType="1"/>
          </p:cNvCxnSpPr>
          <p:nvPr/>
        </p:nvCxnSpPr>
        <p:spPr bwMode="auto">
          <a:xfrm>
            <a:off x="2190398" y="3682679"/>
            <a:ext cx="0" cy="308706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Прямая со стрелкой 48"/>
          <p:cNvCxnSpPr>
            <a:cxnSpLocks noChangeShapeType="1"/>
          </p:cNvCxnSpPr>
          <p:nvPr/>
        </p:nvCxnSpPr>
        <p:spPr bwMode="auto">
          <a:xfrm>
            <a:off x="6674534" y="3684145"/>
            <a:ext cx="0" cy="30724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694241" y="3991385"/>
            <a:ext cx="3009900" cy="40298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effectLst>
            <a:reflection endPos="0" dist="381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385"/>
              </a:lnSpc>
              <a:defRPr/>
            </a:pPr>
            <a:r>
              <a:rPr lang="ru-RU" sz="1385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Генеральный директор </a:t>
            </a:r>
          </a:p>
          <a:p>
            <a:pPr algn="ctr">
              <a:lnSpc>
                <a:spcPts val="1385"/>
              </a:lnSpc>
              <a:defRPr/>
            </a:pPr>
            <a:r>
              <a:rPr lang="ru-RU" sz="1385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– председатель Правления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52883" y="4492173"/>
            <a:ext cx="22926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Единоличный исполнительный орган</a:t>
            </a:r>
          </a:p>
        </p:txBody>
      </p:sp>
      <p:sp>
        <p:nvSpPr>
          <p:cNvPr id="31" name="AutoShape 2"/>
          <p:cNvSpPr>
            <a:spLocks noChangeArrowheads="1"/>
          </p:cNvSpPr>
          <p:nvPr/>
        </p:nvSpPr>
        <p:spPr bwMode="auto">
          <a:xfrm>
            <a:off x="5216386" y="3991386"/>
            <a:ext cx="3080238" cy="4029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85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Правление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620597" y="4513006"/>
            <a:ext cx="24000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PF Din Text Cond Pro Light" panose="02000000000000000000" pitchFamily="2" charset="0"/>
                <a:cs typeface="Times New Roman" pitchFamily="18" charset="0"/>
              </a:rPr>
              <a:t>Коллегиальный исполнительный орган</a:t>
            </a:r>
          </a:p>
        </p:txBody>
      </p:sp>
    </p:spTree>
    <p:extLst>
      <p:ext uri="{BB962C8B-B14F-4D97-AF65-F5344CB8AC3E}">
        <p14:creationId xmlns:p14="http://schemas.microsoft.com/office/powerpoint/2010/main" val="7322107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6"/>
          <p:cNvSpPr txBox="1"/>
          <p:nvPr/>
        </p:nvSpPr>
        <p:spPr>
          <a:xfrm>
            <a:off x="7760109" y="222428"/>
            <a:ext cx="3586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50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ED2D8-A9DD-D74E-B1E0-4BDC05171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" y="269540"/>
            <a:ext cx="1260000" cy="38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7987" y="292763"/>
            <a:ext cx="5372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PFDinTextCondPro-Medium"/>
                <a:cs typeface="Calibri" panose="020F0502020204030204" pitchFamily="34" charset="0"/>
              </a:rPr>
              <a:t>РЕЗУЛЬТАТЫ ПРОИЗВОДСТВЕННОЙ ДЕЯТЕЛЬНОСТИ</a:t>
            </a:r>
            <a:endParaRPr lang="ru-RU" sz="1600" dirty="0">
              <a:latin typeface="PFDinTextCondPro-Medium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70190"/>
              </p:ext>
            </p:extLst>
          </p:nvPr>
        </p:nvGraphicFramePr>
        <p:xfrm>
          <a:off x="1450077" y="934279"/>
          <a:ext cx="5951261" cy="21555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59516">
                  <a:extLst>
                    <a:ext uri="{9D8B030D-6E8A-4147-A177-3AD203B41FA5}">
                      <a16:colId xmlns:a16="http://schemas.microsoft.com/office/drawing/2014/main" val="3560032053"/>
                    </a:ext>
                  </a:extLst>
                </a:gridCol>
                <a:gridCol w="1665481">
                  <a:extLst>
                    <a:ext uri="{9D8B030D-6E8A-4147-A177-3AD203B41FA5}">
                      <a16:colId xmlns:a16="http://schemas.microsoft.com/office/drawing/2014/main" val="3022999306"/>
                    </a:ext>
                  </a:extLst>
                </a:gridCol>
                <a:gridCol w="1069767">
                  <a:extLst>
                    <a:ext uri="{9D8B030D-6E8A-4147-A177-3AD203B41FA5}">
                      <a16:colId xmlns:a16="http://schemas.microsoft.com/office/drawing/2014/main" val="2176062544"/>
                    </a:ext>
                  </a:extLst>
                </a:gridCol>
                <a:gridCol w="956497">
                  <a:extLst>
                    <a:ext uri="{9D8B030D-6E8A-4147-A177-3AD203B41FA5}">
                      <a16:colId xmlns:a16="http://schemas.microsoft.com/office/drawing/2014/main" val="2119934451"/>
                    </a:ext>
                  </a:extLst>
                </a:gridCol>
              </a:tblGrid>
              <a:tr h="19847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FDinTextCondPro-Medium" panose="02000500000000020004" pitchFamily="2" charset="0"/>
                        </a:rPr>
                        <a:t>Наименование филиала</a:t>
                      </a:r>
                      <a:endParaRPr lang="ru-RU" sz="1200" b="0" dirty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FDinTextCondPro-Medium" panose="02000500000000020004" pitchFamily="2" charset="0"/>
                        </a:rPr>
                        <a:t>Отпуск в сеть, млн кВт*ч</a:t>
                      </a:r>
                      <a:endParaRPr lang="ru-RU" sz="1200" b="0" dirty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FDinTextCondPro-Medium" panose="02000500000000020004" pitchFamily="2" charset="0"/>
                        </a:rPr>
                        <a:t>Потери</a:t>
                      </a:r>
                      <a:endParaRPr lang="ru-RU" sz="1200" b="0" dirty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981821"/>
                  </a:ext>
                </a:extLst>
              </a:tr>
              <a:tr h="107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млн кВт*ч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FDinTextCondPro-Medium" panose="02000500000000020004" pitchFamily="2" charset="0"/>
                        </a:rPr>
                        <a:t>%</a:t>
                      </a:r>
                      <a:endParaRPr lang="ru-RU" sz="1200" b="0" dirty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55261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FDinTextCondPro-Medium" panose="02000500000000020004" pitchFamily="2" charset="0"/>
                        </a:rPr>
                        <a:t>Алтайэнерго</a:t>
                      </a:r>
                      <a:endParaRPr lang="ru-RU" sz="1200" b="0" dirty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7 339,45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478,23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6,52%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500841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FDinTextCondPro-Medium" panose="02000500000000020004" pitchFamily="2" charset="0"/>
                        </a:rPr>
                        <a:t>Бурятэнерго</a:t>
                      </a:r>
                      <a:endParaRPr lang="ru-RU" sz="1200" b="0" dirty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FDinTextCondPro-Medium" panose="02000500000000020004" pitchFamily="2" charset="0"/>
                        </a:rPr>
                        <a:t>4 562,24</a:t>
                      </a:r>
                      <a:endParaRPr lang="ru-RU" sz="1200" b="0" dirty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518,57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11,37%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788641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ГАЭС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FDinTextCondPro-Medium" panose="02000500000000020004" pitchFamily="2" charset="0"/>
                        </a:rPr>
                        <a:t>536,98</a:t>
                      </a:r>
                      <a:endParaRPr lang="ru-RU" sz="1200" b="0" dirty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77,53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FDinTextCondPro-Medium" panose="02000500000000020004" pitchFamily="2" charset="0"/>
                        </a:rPr>
                        <a:t>14,44%</a:t>
                      </a:r>
                      <a:endParaRPr lang="ru-RU" sz="1200" b="0" dirty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14578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Красноярскэнерго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13 441,71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1 342,47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9,99%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227549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Кузбассэнерго-РЭС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15 256,18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FDinTextCondPro-Medium" panose="02000500000000020004" pitchFamily="2" charset="0"/>
                        </a:rPr>
                        <a:t>540,59</a:t>
                      </a:r>
                      <a:endParaRPr lang="ru-RU" sz="1200" b="0" dirty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3,54%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34790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Омскэнерго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8 314,86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FDinTextCondPro-Medium" panose="02000500000000020004" pitchFamily="2" charset="0"/>
                        </a:rPr>
                        <a:t>552,54</a:t>
                      </a:r>
                      <a:endParaRPr lang="ru-RU" sz="1200" b="0" dirty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6,65%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886276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FDinTextCondPro-Medium" panose="02000500000000020004" pitchFamily="2" charset="0"/>
                        </a:rPr>
                        <a:t>Хакасэнерго</a:t>
                      </a:r>
                      <a:endParaRPr lang="ru-RU" sz="1200" b="0" dirty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2 804,37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202,53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FDinTextCondPro-Medium" panose="02000500000000020004" pitchFamily="2" charset="0"/>
                        </a:rPr>
                        <a:t>7,22%</a:t>
                      </a:r>
                      <a:endParaRPr lang="ru-RU" sz="1200" b="0" dirty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502532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Читаэнерго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6 282,21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551,75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FDinTextCondPro-Medium" panose="02000500000000020004" pitchFamily="2" charset="0"/>
                        </a:rPr>
                        <a:t>8,78%</a:t>
                      </a:r>
                      <a:endParaRPr lang="ru-RU" sz="1200" b="0" dirty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209314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ПАО «Россети Сибирь» 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58 537,99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PFDinTextCondPro-Medium" panose="02000500000000020004" pitchFamily="2" charset="0"/>
                        </a:rPr>
                        <a:t>4 264,21</a:t>
                      </a:r>
                      <a:endParaRPr lang="ru-RU" sz="1200" b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FDinTextCondPro-Medium" panose="02000500000000020004" pitchFamily="2" charset="0"/>
                        </a:rPr>
                        <a:t>7,28%</a:t>
                      </a:r>
                      <a:endParaRPr lang="ru-RU" sz="1200" b="0" dirty="0">
                        <a:effectLst/>
                        <a:latin typeface="PFDinTextCondPro-Medium" panose="02000500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9565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768626" y="3161161"/>
            <a:ext cx="7282070" cy="1377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200" dirty="0" smtClean="0">
                <a:latin typeface="PFDinTextCondPro-Medium" panose="02000500000000020004" pitchFamily="2" charset="0"/>
              </a:rPr>
              <a:t>По итогам работы ПАО «</a:t>
            </a:r>
            <a:r>
              <a:rPr lang="ru-RU" sz="1200" dirty="0" err="1" smtClean="0">
                <a:latin typeface="PFDinTextCondPro-Medium" panose="02000500000000020004" pitchFamily="2" charset="0"/>
              </a:rPr>
              <a:t>Россети</a:t>
            </a:r>
            <a:r>
              <a:rPr lang="ru-RU" sz="1200" dirty="0" smtClean="0">
                <a:latin typeface="PFDinTextCondPro-Medium" panose="02000500000000020004" pitchFamily="2" charset="0"/>
              </a:rPr>
              <a:t> Сибирь» в 2020 году объем отпуска электрической энергии из сети потребителям и смежным ТСО в границах балансовой и эксплуатационной ответственности составил 54 273,78 млн кВт*ч, что в сравнении с показателями 2019 года (55 788,83 млн кВт*ч) на 1 515,05 млн кВт*ч или 2,72% меньше.</a:t>
            </a:r>
          </a:p>
          <a:p>
            <a:r>
              <a:rPr lang="ru-RU" sz="1200" dirty="0" smtClean="0">
                <a:latin typeface="PFDinTextCondPro-Medium" panose="02000500000000020004" pitchFamily="2" charset="0"/>
              </a:rPr>
              <a:t>Основное снижение объема отпуска электрической энергии из сети в 2020 году по сравнению с 2019 годом обусловлено погодным фактором, а также связано в следующих филиалах с уходом потребителей к ФСК:</a:t>
            </a:r>
          </a:p>
          <a:p>
            <a:pPr lvl="0"/>
            <a:r>
              <a:rPr lang="ru-RU" sz="1200" dirty="0" smtClean="0">
                <a:latin typeface="PFDinTextCondPro-Medium" panose="02000500000000020004" pitchFamily="2" charset="0"/>
              </a:rPr>
              <a:t>- в Красноярскэнерго уход ЗАО "Система" и ЭСК "</a:t>
            </a:r>
            <a:r>
              <a:rPr lang="ru-RU" sz="1200" dirty="0" err="1" smtClean="0">
                <a:latin typeface="PFDinTextCondPro-Medium" panose="02000500000000020004" pitchFamily="2" charset="0"/>
              </a:rPr>
              <a:t>РусГидро</a:t>
            </a:r>
            <a:r>
              <a:rPr lang="ru-RU" sz="1200" dirty="0" smtClean="0">
                <a:latin typeface="PFDinTextCondPro-Medium" panose="02000500000000020004" pitchFamily="2" charset="0"/>
              </a:rPr>
              <a:t>" к ФСК;</a:t>
            </a:r>
          </a:p>
          <a:p>
            <a:pPr lvl="0"/>
            <a:r>
              <a:rPr lang="ru-RU" sz="1200" dirty="0" smtClean="0">
                <a:latin typeface="PFDinTextCondPro-Medium" panose="02000500000000020004" pitchFamily="2" charset="0"/>
              </a:rPr>
              <a:t>- в Кузбассэнерго – РЭС уход ЦОФ Кузнецкая и ПАО «Кокс» на собственную генерацию.</a:t>
            </a:r>
          </a:p>
          <a:p>
            <a:pPr algn="just" defTabSz="912813">
              <a:defRPr/>
            </a:pPr>
            <a:endParaRPr lang="ru-RU" sz="1400" baseline="0" dirty="0" smtClean="0">
              <a:latin typeface="PF Din Text Cond Pro Light" panose="02000000000000000000" pitchFamily="2" charset="0"/>
              <a:cs typeface="Times New Roman" pitchFamily="18" charset="0"/>
            </a:endParaRPr>
          </a:p>
          <a:p>
            <a:pPr algn="just" defTabSz="912813">
              <a:defRPr/>
            </a:pPr>
            <a:r>
              <a:rPr lang="ru-RU" sz="1200" baseline="0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ru-RU" sz="1200" baseline="0" dirty="0">
              <a:latin typeface="Arial Narrow" pitchFamily="34" charset="0"/>
              <a:cs typeface="Times New Roman" pitchFamily="18" charset="0"/>
            </a:endParaRPr>
          </a:p>
          <a:p>
            <a:pPr algn="just" defTabSz="912813">
              <a:defRPr/>
            </a:pPr>
            <a:endParaRPr lang="ru-RU" sz="1200" baseline="0" dirty="0">
              <a:latin typeface="Arial Narrow" pitchFamily="34" charset="0"/>
              <a:cs typeface="Times New Roman" pitchFamily="18" charset="0"/>
            </a:endParaRPr>
          </a:p>
          <a:p>
            <a:pPr algn="just" defTabSz="912813">
              <a:defRPr/>
            </a:pPr>
            <a:endParaRPr lang="ru-RU" sz="1200" baseline="0" dirty="0">
              <a:latin typeface="Arial Narrow" pitchFamily="34" charset="0"/>
              <a:cs typeface="Times New Roman" pitchFamily="18" charset="0"/>
            </a:endParaRPr>
          </a:p>
          <a:p>
            <a:pPr algn="just" defTabSz="912813">
              <a:buFontTx/>
              <a:buChar char="-"/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970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3326</Words>
  <Application>Microsoft Office PowerPoint</Application>
  <PresentationFormat>Экран (16:9)</PresentationFormat>
  <Paragraphs>858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Arial Narrow</vt:lpstr>
      <vt:lpstr>Calibri</vt:lpstr>
      <vt:lpstr>Helvetica</vt:lpstr>
      <vt:lpstr>PF Din Text Cond Pro Light</vt:lpstr>
      <vt:lpstr>PF Din Text Cond Pro Medium</vt:lpstr>
      <vt:lpstr>PFDinTextCondPro-Medium</vt:lpstr>
      <vt:lpstr>PFDinTextCondPro-Regular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Доронин Денис Николаевич</cp:lastModifiedBy>
  <cp:revision>57</cp:revision>
  <dcterms:modified xsi:type="dcterms:W3CDTF">2021-04-12T02:53:02Z</dcterms:modified>
</cp:coreProperties>
</file>